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57" r:id="rId6"/>
    <p:sldId id="258" r:id="rId7"/>
    <p:sldId id="270" r:id="rId8"/>
    <p:sldId id="283" r:id="rId9"/>
    <p:sldId id="262" r:id="rId10"/>
    <p:sldId id="259" r:id="rId11"/>
    <p:sldId id="263" r:id="rId12"/>
    <p:sldId id="266" r:id="rId13"/>
    <p:sldId id="288" r:id="rId14"/>
    <p:sldId id="285" r:id="rId15"/>
    <p:sldId id="279" r:id="rId16"/>
    <p:sldId id="291" r:id="rId17"/>
    <p:sldId id="280" r:id="rId18"/>
    <p:sldId id="292" r:id="rId19"/>
    <p:sldId id="289" r:id="rId20"/>
    <p:sldId id="290" r:id="rId21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ECFDDFE-20ED-4395-A7CE-63CD56D0F236}">
          <p14:sldIdLst>
            <p14:sldId id="256"/>
            <p14:sldId id="257"/>
            <p14:sldId id="258"/>
            <p14:sldId id="270"/>
            <p14:sldId id="283"/>
            <p14:sldId id="262"/>
            <p14:sldId id="259"/>
            <p14:sldId id="263"/>
            <p14:sldId id="266"/>
            <p14:sldId id="288"/>
            <p14:sldId id="285"/>
            <p14:sldId id="279"/>
            <p14:sldId id="291"/>
            <p14:sldId id="280"/>
            <p14:sldId id="292"/>
          </p14:sldIdLst>
        </p14:section>
        <p14:section name="Boolean Searching" id="{D3438B6F-A08A-45EB-98FC-F3340CD7B292}">
          <p14:sldIdLst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21D"/>
    <a:srgbClr val="F59C0B"/>
    <a:srgbClr val="FDF0E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7BD66-C1A5-4496-B42C-6144F02750DE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2BB867-B3F6-4487-9295-460F18A0CB97}">
      <dgm:prSet custT="1"/>
      <dgm:spPr/>
      <dgm:t>
        <a:bodyPr/>
        <a:lstStyle/>
        <a:p>
          <a:r>
            <a:rPr lang="en-US" sz="2800" dirty="0">
              <a:latin typeface="Gill Sans Nova Light" panose="020B0302020104020203" pitchFamily="34" charset="0"/>
            </a:rPr>
            <a:t>Overview - Library tools, databases and reference works</a:t>
          </a:r>
        </a:p>
      </dgm:t>
    </dgm:pt>
    <dgm:pt modelId="{862E2D74-2DEB-4C0C-B1D7-88604A5FA84D}" type="parTrans" cxnId="{F1BDEC16-B203-4125-8097-B6D0BAD99F2D}">
      <dgm:prSet/>
      <dgm:spPr/>
      <dgm:t>
        <a:bodyPr/>
        <a:lstStyle/>
        <a:p>
          <a:endParaRPr lang="en-US"/>
        </a:p>
      </dgm:t>
    </dgm:pt>
    <dgm:pt modelId="{11925760-C591-4755-A90A-76C8293913F5}" type="sibTrans" cxnId="{F1BDEC16-B203-4125-8097-B6D0BAD99F2D}">
      <dgm:prSet/>
      <dgm:spPr/>
      <dgm:t>
        <a:bodyPr/>
        <a:lstStyle/>
        <a:p>
          <a:endParaRPr lang="en-US"/>
        </a:p>
      </dgm:t>
    </dgm:pt>
    <dgm:pt modelId="{DDF14A72-F82A-43BD-9323-67DBC9402487}">
      <dgm:prSet custT="1"/>
      <dgm:spPr/>
      <dgm:t>
        <a:bodyPr/>
        <a:lstStyle/>
        <a:p>
          <a:r>
            <a:rPr lang="en-CA" sz="2800" dirty="0">
              <a:latin typeface="Gill Sans Nova Light" panose="020B0302020104020203" pitchFamily="34" charset="0"/>
            </a:rPr>
            <a:t>Explore &amp; explain – digital search skills </a:t>
          </a:r>
          <a:endParaRPr lang="en-US" sz="2800" dirty="0">
            <a:latin typeface="Gill Sans Nova Light" panose="020B0302020104020203" pitchFamily="34" charset="0"/>
          </a:endParaRPr>
        </a:p>
      </dgm:t>
    </dgm:pt>
    <dgm:pt modelId="{0FE773B0-C4E1-4732-AEF8-236695098BEC}" type="parTrans" cxnId="{CC2353C6-A59E-4D40-99D0-FC817829275A}">
      <dgm:prSet/>
      <dgm:spPr/>
      <dgm:t>
        <a:bodyPr/>
        <a:lstStyle/>
        <a:p>
          <a:endParaRPr lang="en-US"/>
        </a:p>
      </dgm:t>
    </dgm:pt>
    <dgm:pt modelId="{1F661BBF-20DB-4685-B3A1-B58B04216650}" type="sibTrans" cxnId="{CC2353C6-A59E-4D40-99D0-FC817829275A}">
      <dgm:prSet/>
      <dgm:spPr/>
      <dgm:t>
        <a:bodyPr/>
        <a:lstStyle/>
        <a:p>
          <a:endParaRPr lang="en-US"/>
        </a:p>
      </dgm:t>
    </dgm:pt>
    <dgm:pt modelId="{2C6ED6D8-62EB-4A5F-8E9E-9B45382407F5}">
      <dgm:prSet custT="1"/>
      <dgm:spPr/>
      <dgm:t>
        <a:bodyPr/>
        <a:lstStyle/>
        <a:p>
          <a:r>
            <a:rPr lang="en-CA" sz="2800" dirty="0">
              <a:latin typeface="Gill Sans Nova Light" panose="020B0302020104020203" pitchFamily="34" charset="0"/>
            </a:rPr>
            <a:t>Hands-on workshop with examples (305W) – Wed Oct 30th</a:t>
          </a:r>
          <a:endParaRPr lang="en-US" sz="2800" dirty="0">
            <a:latin typeface="Gill Sans Nova Light" panose="020B0302020104020203" pitchFamily="34" charset="0"/>
          </a:endParaRPr>
        </a:p>
      </dgm:t>
    </dgm:pt>
    <dgm:pt modelId="{F1F7CD3B-0D3C-41B1-A755-07065934E7BC}" type="parTrans" cxnId="{073E7F19-43E3-4623-B558-397E678E3F7E}">
      <dgm:prSet/>
      <dgm:spPr/>
      <dgm:t>
        <a:bodyPr/>
        <a:lstStyle/>
        <a:p>
          <a:endParaRPr lang="en-US"/>
        </a:p>
      </dgm:t>
    </dgm:pt>
    <dgm:pt modelId="{24007DB0-3FC9-424C-9A7F-D6CD2AFDD748}" type="sibTrans" cxnId="{073E7F19-43E3-4623-B558-397E678E3F7E}">
      <dgm:prSet/>
      <dgm:spPr/>
      <dgm:t>
        <a:bodyPr/>
        <a:lstStyle/>
        <a:p>
          <a:endParaRPr lang="en-US"/>
        </a:p>
      </dgm:t>
    </dgm:pt>
    <dgm:pt modelId="{F2E5B517-780D-42F9-9AFE-FE599AB23932}">
      <dgm:prSet custT="1"/>
      <dgm:spPr/>
      <dgm:t>
        <a:bodyPr/>
        <a:lstStyle/>
        <a:p>
          <a:endParaRPr lang="en-US" sz="2800" dirty="0">
            <a:latin typeface="Gill Sans Nova Light" panose="020B0302020104020203" pitchFamily="34" charset="0"/>
          </a:endParaRPr>
        </a:p>
      </dgm:t>
    </dgm:pt>
    <dgm:pt modelId="{AF0AB331-67DF-4A57-843B-E2F75F8FA219}" type="parTrans" cxnId="{EB806568-FA43-42B0-BB36-6466AB6D4A00}">
      <dgm:prSet/>
      <dgm:spPr/>
      <dgm:t>
        <a:bodyPr/>
        <a:lstStyle/>
        <a:p>
          <a:endParaRPr lang="en-US"/>
        </a:p>
      </dgm:t>
    </dgm:pt>
    <dgm:pt modelId="{1CEC2396-47FF-4B2B-BADD-DE05F765E8BF}" type="sibTrans" cxnId="{EB806568-FA43-42B0-BB36-6466AB6D4A00}">
      <dgm:prSet/>
      <dgm:spPr/>
      <dgm:t>
        <a:bodyPr/>
        <a:lstStyle/>
        <a:p>
          <a:endParaRPr lang="en-US"/>
        </a:p>
      </dgm:t>
    </dgm:pt>
    <dgm:pt modelId="{32BBF045-1603-492C-B8A9-DA983C490DBE}" type="pres">
      <dgm:prSet presAssocID="{2A37BD66-C1A5-4496-B42C-6144F02750DE}" presName="vert0" presStyleCnt="0">
        <dgm:presLayoutVars>
          <dgm:dir/>
          <dgm:animOne val="branch"/>
          <dgm:animLvl val="lvl"/>
        </dgm:presLayoutVars>
      </dgm:prSet>
      <dgm:spPr/>
    </dgm:pt>
    <dgm:pt modelId="{0C0E47A0-FA03-49D0-841E-8760F3E999FA}" type="pres">
      <dgm:prSet presAssocID="{072BB867-B3F6-4487-9295-460F18A0CB97}" presName="thickLine" presStyleLbl="alignNode1" presStyleIdx="0" presStyleCnt="4"/>
      <dgm:spPr/>
    </dgm:pt>
    <dgm:pt modelId="{58A9C0E4-A3DB-46E1-9703-805EA4C60107}" type="pres">
      <dgm:prSet presAssocID="{072BB867-B3F6-4487-9295-460F18A0CB97}" presName="horz1" presStyleCnt="0"/>
      <dgm:spPr/>
    </dgm:pt>
    <dgm:pt modelId="{04F307BB-6829-4707-A7C0-0A360B62820B}" type="pres">
      <dgm:prSet presAssocID="{072BB867-B3F6-4487-9295-460F18A0CB97}" presName="tx1" presStyleLbl="revTx" presStyleIdx="0" presStyleCnt="4"/>
      <dgm:spPr/>
    </dgm:pt>
    <dgm:pt modelId="{7816AF6D-8C4D-43E1-A574-39B11006A3D3}" type="pres">
      <dgm:prSet presAssocID="{072BB867-B3F6-4487-9295-460F18A0CB97}" presName="vert1" presStyleCnt="0"/>
      <dgm:spPr/>
    </dgm:pt>
    <dgm:pt modelId="{0DEB5C78-9B2A-49F9-AE78-802DA421EA22}" type="pres">
      <dgm:prSet presAssocID="{DDF14A72-F82A-43BD-9323-67DBC9402487}" presName="thickLine" presStyleLbl="alignNode1" presStyleIdx="1" presStyleCnt="4"/>
      <dgm:spPr/>
    </dgm:pt>
    <dgm:pt modelId="{791DE6FA-546C-4DA8-9F62-CA2616171D31}" type="pres">
      <dgm:prSet presAssocID="{DDF14A72-F82A-43BD-9323-67DBC9402487}" presName="horz1" presStyleCnt="0"/>
      <dgm:spPr/>
    </dgm:pt>
    <dgm:pt modelId="{A882D756-4C37-4D9A-8058-7C6BB269019D}" type="pres">
      <dgm:prSet presAssocID="{DDF14A72-F82A-43BD-9323-67DBC9402487}" presName="tx1" presStyleLbl="revTx" presStyleIdx="1" presStyleCnt="4" custScaleY="100219"/>
      <dgm:spPr/>
    </dgm:pt>
    <dgm:pt modelId="{5EE8AFFC-C97A-4D40-85B9-3DD4AC53AB2B}" type="pres">
      <dgm:prSet presAssocID="{DDF14A72-F82A-43BD-9323-67DBC9402487}" presName="vert1" presStyleCnt="0"/>
      <dgm:spPr/>
    </dgm:pt>
    <dgm:pt modelId="{18019851-9A7C-45AD-8B37-311EC8C22865}" type="pres">
      <dgm:prSet presAssocID="{2C6ED6D8-62EB-4A5F-8E9E-9B45382407F5}" presName="thickLine" presStyleLbl="alignNode1" presStyleIdx="2" presStyleCnt="4"/>
      <dgm:spPr/>
    </dgm:pt>
    <dgm:pt modelId="{F9536ABA-7631-4929-800E-38AE0B5C9BAD}" type="pres">
      <dgm:prSet presAssocID="{2C6ED6D8-62EB-4A5F-8E9E-9B45382407F5}" presName="horz1" presStyleCnt="0"/>
      <dgm:spPr/>
    </dgm:pt>
    <dgm:pt modelId="{29001020-1A9E-4CC0-8FEC-173B29D074A1}" type="pres">
      <dgm:prSet presAssocID="{2C6ED6D8-62EB-4A5F-8E9E-9B45382407F5}" presName="tx1" presStyleLbl="revTx" presStyleIdx="2" presStyleCnt="4"/>
      <dgm:spPr/>
    </dgm:pt>
    <dgm:pt modelId="{5C9DB41E-9C55-4E13-90BD-E897126B9D77}" type="pres">
      <dgm:prSet presAssocID="{2C6ED6D8-62EB-4A5F-8E9E-9B45382407F5}" presName="vert1" presStyleCnt="0"/>
      <dgm:spPr/>
    </dgm:pt>
    <dgm:pt modelId="{1A4A6184-7B90-4E2C-9A9C-F8C5D99CE015}" type="pres">
      <dgm:prSet presAssocID="{F2E5B517-780D-42F9-9AFE-FE599AB23932}" presName="thickLine" presStyleLbl="alignNode1" presStyleIdx="3" presStyleCnt="4"/>
      <dgm:spPr/>
    </dgm:pt>
    <dgm:pt modelId="{EA580115-8989-4E10-B479-848F4ABBF3EE}" type="pres">
      <dgm:prSet presAssocID="{F2E5B517-780D-42F9-9AFE-FE599AB23932}" presName="horz1" presStyleCnt="0"/>
      <dgm:spPr/>
    </dgm:pt>
    <dgm:pt modelId="{60DB8888-8DF8-4C05-83D8-7C4E5CEBC220}" type="pres">
      <dgm:prSet presAssocID="{F2E5B517-780D-42F9-9AFE-FE599AB23932}" presName="tx1" presStyleLbl="revTx" presStyleIdx="3" presStyleCnt="4"/>
      <dgm:spPr/>
    </dgm:pt>
    <dgm:pt modelId="{87E48F23-76D3-41E1-A5CB-F77EBC65F6E7}" type="pres">
      <dgm:prSet presAssocID="{F2E5B517-780D-42F9-9AFE-FE599AB23932}" presName="vert1" presStyleCnt="0"/>
      <dgm:spPr/>
    </dgm:pt>
  </dgm:ptLst>
  <dgm:cxnLst>
    <dgm:cxn modelId="{F1BDEC16-B203-4125-8097-B6D0BAD99F2D}" srcId="{2A37BD66-C1A5-4496-B42C-6144F02750DE}" destId="{072BB867-B3F6-4487-9295-460F18A0CB97}" srcOrd="0" destOrd="0" parTransId="{862E2D74-2DEB-4C0C-B1D7-88604A5FA84D}" sibTransId="{11925760-C591-4755-A90A-76C8293913F5}"/>
    <dgm:cxn modelId="{073E7F19-43E3-4623-B558-397E678E3F7E}" srcId="{2A37BD66-C1A5-4496-B42C-6144F02750DE}" destId="{2C6ED6D8-62EB-4A5F-8E9E-9B45382407F5}" srcOrd="2" destOrd="0" parTransId="{F1F7CD3B-0D3C-41B1-A755-07065934E7BC}" sibTransId="{24007DB0-3FC9-424C-9A7F-D6CD2AFDD748}"/>
    <dgm:cxn modelId="{6A5C145C-5253-4696-9391-E49635324489}" type="presOf" srcId="{2A37BD66-C1A5-4496-B42C-6144F02750DE}" destId="{32BBF045-1603-492C-B8A9-DA983C490DBE}" srcOrd="0" destOrd="0" presId="urn:microsoft.com/office/officeart/2008/layout/LinedList"/>
    <dgm:cxn modelId="{EB806568-FA43-42B0-BB36-6466AB6D4A00}" srcId="{2A37BD66-C1A5-4496-B42C-6144F02750DE}" destId="{F2E5B517-780D-42F9-9AFE-FE599AB23932}" srcOrd="3" destOrd="0" parTransId="{AF0AB331-67DF-4A57-843B-E2F75F8FA219}" sibTransId="{1CEC2396-47FF-4B2B-BADD-DE05F765E8BF}"/>
    <dgm:cxn modelId="{2602B369-C158-4A08-A5F6-80F40CEF797D}" type="presOf" srcId="{DDF14A72-F82A-43BD-9323-67DBC9402487}" destId="{A882D756-4C37-4D9A-8058-7C6BB269019D}" srcOrd="0" destOrd="0" presId="urn:microsoft.com/office/officeart/2008/layout/LinedList"/>
    <dgm:cxn modelId="{5F957B58-F4DF-43CA-AF92-BC4DD238EED8}" type="presOf" srcId="{2C6ED6D8-62EB-4A5F-8E9E-9B45382407F5}" destId="{29001020-1A9E-4CC0-8FEC-173B29D074A1}" srcOrd="0" destOrd="0" presId="urn:microsoft.com/office/officeart/2008/layout/LinedList"/>
    <dgm:cxn modelId="{D1C6098E-74EB-47FE-9C0F-89592D4D8154}" type="presOf" srcId="{072BB867-B3F6-4487-9295-460F18A0CB97}" destId="{04F307BB-6829-4707-A7C0-0A360B62820B}" srcOrd="0" destOrd="0" presId="urn:microsoft.com/office/officeart/2008/layout/LinedList"/>
    <dgm:cxn modelId="{D871CCBF-097D-4042-8FD8-5E274DF4FDEF}" type="presOf" srcId="{F2E5B517-780D-42F9-9AFE-FE599AB23932}" destId="{60DB8888-8DF8-4C05-83D8-7C4E5CEBC220}" srcOrd="0" destOrd="0" presId="urn:microsoft.com/office/officeart/2008/layout/LinedList"/>
    <dgm:cxn modelId="{CC2353C6-A59E-4D40-99D0-FC817829275A}" srcId="{2A37BD66-C1A5-4496-B42C-6144F02750DE}" destId="{DDF14A72-F82A-43BD-9323-67DBC9402487}" srcOrd="1" destOrd="0" parTransId="{0FE773B0-C4E1-4732-AEF8-236695098BEC}" sibTransId="{1F661BBF-20DB-4685-B3A1-B58B04216650}"/>
    <dgm:cxn modelId="{C3963E80-2E04-4CF6-809A-D002212B5D91}" type="presParOf" srcId="{32BBF045-1603-492C-B8A9-DA983C490DBE}" destId="{0C0E47A0-FA03-49D0-841E-8760F3E999FA}" srcOrd="0" destOrd="0" presId="urn:microsoft.com/office/officeart/2008/layout/LinedList"/>
    <dgm:cxn modelId="{DC632976-9D48-46AC-9910-A36CED7511C5}" type="presParOf" srcId="{32BBF045-1603-492C-B8A9-DA983C490DBE}" destId="{58A9C0E4-A3DB-46E1-9703-805EA4C60107}" srcOrd="1" destOrd="0" presId="urn:microsoft.com/office/officeart/2008/layout/LinedList"/>
    <dgm:cxn modelId="{672630CE-0DCB-4EB9-A6D4-38F19CB6581E}" type="presParOf" srcId="{58A9C0E4-A3DB-46E1-9703-805EA4C60107}" destId="{04F307BB-6829-4707-A7C0-0A360B62820B}" srcOrd="0" destOrd="0" presId="urn:microsoft.com/office/officeart/2008/layout/LinedList"/>
    <dgm:cxn modelId="{C3757569-28A3-47CF-AD11-D61EFED35C42}" type="presParOf" srcId="{58A9C0E4-A3DB-46E1-9703-805EA4C60107}" destId="{7816AF6D-8C4D-43E1-A574-39B11006A3D3}" srcOrd="1" destOrd="0" presId="urn:microsoft.com/office/officeart/2008/layout/LinedList"/>
    <dgm:cxn modelId="{8D260E78-8CA7-4386-81D1-38AF4D6A54A2}" type="presParOf" srcId="{32BBF045-1603-492C-B8A9-DA983C490DBE}" destId="{0DEB5C78-9B2A-49F9-AE78-802DA421EA22}" srcOrd="2" destOrd="0" presId="urn:microsoft.com/office/officeart/2008/layout/LinedList"/>
    <dgm:cxn modelId="{098A0279-BE14-4681-93C2-60D066EB265A}" type="presParOf" srcId="{32BBF045-1603-492C-B8A9-DA983C490DBE}" destId="{791DE6FA-546C-4DA8-9F62-CA2616171D31}" srcOrd="3" destOrd="0" presId="urn:microsoft.com/office/officeart/2008/layout/LinedList"/>
    <dgm:cxn modelId="{BCBE3D4F-0560-4466-80F6-6F3EF8225990}" type="presParOf" srcId="{791DE6FA-546C-4DA8-9F62-CA2616171D31}" destId="{A882D756-4C37-4D9A-8058-7C6BB269019D}" srcOrd="0" destOrd="0" presId="urn:microsoft.com/office/officeart/2008/layout/LinedList"/>
    <dgm:cxn modelId="{DE52EAC3-9D28-4C40-882D-39CF31F2E90D}" type="presParOf" srcId="{791DE6FA-546C-4DA8-9F62-CA2616171D31}" destId="{5EE8AFFC-C97A-4D40-85B9-3DD4AC53AB2B}" srcOrd="1" destOrd="0" presId="urn:microsoft.com/office/officeart/2008/layout/LinedList"/>
    <dgm:cxn modelId="{15A6A73C-075A-4D86-8053-E7ED50B5AE4F}" type="presParOf" srcId="{32BBF045-1603-492C-B8A9-DA983C490DBE}" destId="{18019851-9A7C-45AD-8B37-311EC8C22865}" srcOrd="4" destOrd="0" presId="urn:microsoft.com/office/officeart/2008/layout/LinedList"/>
    <dgm:cxn modelId="{157F3C3C-2AF3-4E8D-9186-E6E9849C3AE4}" type="presParOf" srcId="{32BBF045-1603-492C-B8A9-DA983C490DBE}" destId="{F9536ABA-7631-4929-800E-38AE0B5C9BAD}" srcOrd="5" destOrd="0" presId="urn:microsoft.com/office/officeart/2008/layout/LinedList"/>
    <dgm:cxn modelId="{DB8B0BBA-CA3E-4DFE-9C55-A16524F48604}" type="presParOf" srcId="{F9536ABA-7631-4929-800E-38AE0B5C9BAD}" destId="{29001020-1A9E-4CC0-8FEC-173B29D074A1}" srcOrd="0" destOrd="0" presId="urn:microsoft.com/office/officeart/2008/layout/LinedList"/>
    <dgm:cxn modelId="{D25BDCED-E326-4743-87A8-660BE54AB8CF}" type="presParOf" srcId="{F9536ABA-7631-4929-800E-38AE0B5C9BAD}" destId="{5C9DB41E-9C55-4E13-90BD-E897126B9D77}" srcOrd="1" destOrd="0" presId="urn:microsoft.com/office/officeart/2008/layout/LinedList"/>
    <dgm:cxn modelId="{A4582627-97C2-4B0C-834E-56A56FAD59C4}" type="presParOf" srcId="{32BBF045-1603-492C-B8A9-DA983C490DBE}" destId="{1A4A6184-7B90-4E2C-9A9C-F8C5D99CE015}" srcOrd="6" destOrd="0" presId="urn:microsoft.com/office/officeart/2008/layout/LinedList"/>
    <dgm:cxn modelId="{98362CB9-DD61-4A5E-9B0E-2AF00AED49AC}" type="presParOf" srcId="{32BBF045-1603-492C-B8A9-DA983C490DBE}" destId="{EA580115-8989-4E10-B479-848F4ABBF3EE}" srcOrd="7" destOrd="0" presId="urn:microsoft.com/office/officeart/2008/layout/LinedList"/>
    <dgm:cxn modelId="{2D479C68-6709-4F06-8383-1A7BB432447D}" type="presParOf" srcId="{EA580115-8989-4E10-B479-848F4ABBF3EE}" destId="{60DB8888-8DF8-4C05-83D8-7C4E5CEBC220}" srcOrd="0" destOrd="0" presId="urn:microsoft.com/office/officeart/2008/layout/LinedList"/>
    <dgm:cxn modelId="{A28D5133-361A-434B-96D9-BA5E9562293A}" type="presParOf" srcId="{EA580115-8989-4E10-B479-848F4ABBF3EE}" destId="{87E48F23-76D3-41E1-A5CB-F77EBC65F6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37BD66-C1A5-4496-B42C-6144F02750DE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2BB867-B3F6-4487-9295-460F18A0CB97}">
      <dgm:prSet custT="1"/>
      <dgm:spPr/>
      <dgm:t>
        <a:bodyPr/>
        <a:lstStyle/>
        <a:p>
          <a:r>
            <a:rPr lang="en-US" sz="2800" dirty="0">
              <a:latin typeface="Gill Sans Nova Light" panose="020B0302020104020203" pitchFamily="34" charset="0"/>
            </a:rPr>
            <a:t>* Select a single work – poem or short story</a:t>
          </a:r>
          <a:r>
            <a:rPr lang="en-US" sz="3400" dirty="0">
              <a:latin typeface="Gill Sans Nova Light" panose="020B0302020104020203" pitchFamily="34" charset="0"/>
            </a:rPr>
            <a:t>	</a:t>
          </a:r>
        </a:p>
      </dgm:t>
    </dgm:pt>
    <dgm:pt modelId="{862E2D74-2DEB-4C0C-B1D7-88604A5FA84D}" type="parTrans" cxnId="{F1BDEC16-B203-4125-8097-B6D0BAD99F2D}">
      <dgm:prSet/>
      <dgm:spPr/>
      <dgm:t>
        <a:bodyPr/>
        <a:lstStyle/>
        <a:p>
          <a:endParaRPr lang="en-US"/>
        </a:p>
      </dgm:t>
    </dgm:pt>
    <dgm:pt modelId="{11925760-C591-4755-A90A-76C8293913F5}" type="sibTrans" cxnId="{F1BDEC16-B203-4125-8097-B6D0BAD99F2D}">
      <dgm:prSet/>
      <dgm:spPr/>
      <dgm:t>
        <a:bodyPr/>
        <a:lstStyle/>
        <a:p>
          <a:endParaRPr lang="en-US"/>
        </a:p>
      </dgm:t>
    </dgm:pt>
    <dgm:pt modelId="{DDF14A72-F82A-43BD-9323-67DBC9402487}">
      <dgm:prSet custT="1"/>
      <dgm:spPr/>
      <dgm:t>
        <a:bodyPr/>
        <a:lstStyle/>
        <a:p>
          <a:r>
            <a:rPr lang="en-US" sz="2800" dirty="0">
              <a:latin typeface="Gill Sans Nova Light" panose="020B0302020104020203" pitchFamily="34" charset="0"/>
            </a:rPr>
            <a:t>* Use MLA database – 2 articles or chapters – analysis of your chosen work</a:t>
          </a:r>
        </a:p>
      </dgm:t>
    </dgm:pt>
    <dgm:pt modelId="{0FE773B0-C4E1-4732-AEF8-236695098BEC}" type="parTrans" cxnId="{CC2353C6-A59E-4D40-99D0-FC817829275A}">
      <dgm:prSet/>
      <dgm:spPr/>
      <dgm:t>
        <a:bodyPr/>
        <a:lstStyle/>
        <a:p>
          <a:endParaRPr lang="en-US"/>
        </a:p>
      </dgm:t>
    </dgm:pt>
    <dgm:pt modelId="{1F661BBF-20DB-4685-B3A1-B58B04216650}" type="sibTrans" cxnId="{CC2353C6-A59E-4D40-99D0-FC817829275A}">
      <dgm:prSet/>
      <dgm:spPr/>
      <dgm:t>
        <a:bodyPr/>
        <a:lstStyle/>
        <a:p>
          <a:endParaRPr lang="en-US"/>
        </a:p>
      </dgm:t>
    </dgm:pt>
    <dgm:pt modelId="{2C6ED6D8-62EB-4A5F-8E9E-9B45382407F5}">
      <dgm:prSet custT="1"/>
      <dgm:spPr/>
      <dgm:t>
        <a:bodyPr/>
        <a:lstStyle/>
        <a:p>
          <a:r>
            <a:rPr lang="en-US" sz="2800" b="0" dirty="0">
              <a:latin typeface="Gill Sans Nova Light" panose="020B0302020104020203" pitchFamily="34" charset="0"/>
            </a:rPr>
            <a:t>* Reference Works, D</a:t>
          </a:r>
          <a:r>
            <a:rPr lang="en-US" sz="2800" dirty="0">
              <a:latin typeface="Gill Sans Nova Light" panose="020B0302020104020203" pitchFamily="34" charset="0"/>
            </a:rPr>
            <a:t>atabases – 1 article, chapter </a:t>
          </a:r>
          <a:r>
            <a:rPr lang="en-US" sz="2800" b="0" i="0" dirty="0">
              <a:solidFill>
                <a:schemeClr val="tx1"/>
              </a:solidFill>
              <a:latin typeface="Gill Sans Nova Light" panose="020B0302020104020203" pitchFamily="34" charset="0"/>
            </a:rPr>
            <a:t>directly </a:t>
          </a:r>
          <a:r>
            <a:rPr lang="en-US" sz="2800" dirty="0">
              <a:latin typeface="Gill Sans Nova Light" panose="020B0302020104020203" pitchFamily="34" charset="0"/>
            </a:rPr>
            <a:t>related to the work</a:t>
          </a:r>
        </a:p>
      </dgm:t>
    </dgm:pt>
    <dgm:pt modelId="{F1F7CD3B-0D3C-41B1-A755-07065934E7BC}" type="parTrans" cxnId="{073E7F19-43E3-4623-B558-397E678E3F7E}">
      <dgm:prSet/>
      <dgm:spPr/>
      <dgm:t>
        <a:bodyPr/>
        <a:lstStyle/>
        <a:p>
          <a:endParaRPr lang="en-US"/>
        </a:p>
      </dgm:t>
    </dgm:pt>
    <dgm:pt modelId="{24007DB0-3FC9-424C-9A7F-D6CD2AFDD748}" type="sibTrans" cxnId="{073E7F19-43E3-4623-B558-397E678E3F7E}">
      <dgm:prSet/>
      <dgm:spPr/>
      <dgm:t>
        <a:bodyPr/>
        <a:lstStyle/>
        <a:p>
          <a:endParaRPr lang="en-US"/>
        </a:p>
      </dgm:t>
    </dgm:pt>
    <dgm:pt modelId="{F2E5B517-780D-42F9-9AFE-FE599AB23932}">
      <dgm:prSet custT="1"/>
      <dgm:spPr/>
      <dgm:t>
        <a:bodyPr/>
        <a:lstStyle/>
        <a:p>
          <a:r>
            <a:rPr lang="en-CA" sz="2800" b="0" dirty="0">
              <a:latin typeface="Gill Sans Nova Light" panose="020B0302020104020203" pitchFamily="34" charset="0"/>
            </a:rPr>
            <a:t>* Reference Works, Databases - </a:t>
          </a:r>
          <a:r>
            <a:rPr lang="en-CA" sz="2800" dirty="0">
              <a:latin typeface="Gill Sans Nova Light" panose="020B0302020104020203" pitchFamily="34" charset="0"/>
            </a:rPr>
            <a:t>1 article or chapter </a:t>
          </a:r>
          <a:r>
            <a:rPr lang="en-CA" sz="2800" i="0" dirty="0">
              <a:solidFill>
                <a:schemeClr val="tx1"/>
              </a:solidFill>
              <a:latin typeface="Gill Sans Nova Light" panose="020B0302020104020203" pitchFamily="34" charset="0"/>
            </a:rPr>
            <a:t>indirectly </a:t>
          </a:r>
          <a:r>
            <a:rPr lang="en-CA" sz="2800" dirty="0">
              <a:latin typeface="Gill Sans Nova Light" panose="020B0302020104020203" pitchFamily="34" charset="0"/>
            </a:rPr>
            <a:t>related to the work</a:t>
          </a:r>
          <a:endParaRPr lang="en-US" sz="2800" dirty="0">
            <a:latin typeface="Gill Sans Nova Light" panose="020B0302020104020203" pitchFamily="34" charset="0"/>
          </a:endParaRPr>
        </a:p>
      </dgm:t>
    </dgm:pt>
    <dgm:pt modelId="{AF0AB331-67DF-4A57-843B-E2F75F8FA219}" type="parTrans" cxnId="{EB806568-FA43-42B0-BB36-6466AB6D4A00}">
      <dgm:prSet/>
      <dgm:spPr/>
      <dgm:t>
        <a:bodyPr/>
        <a:lstStyle/>
        <a:p>
          <a:endParaRPr lang="en-US"/>
        </a:p>
      </dgm:t>
    </dgm:pt>
    <dgm:pt modelId="{1CEC2396-47FF-4B2B-BADD-DE05F765E8BF}" type="sibTrans" cxnId="{EB806568-FA43-42B0-BB36-6466AB6D4A00}">
      <dgm:prSet/>
      <dgm:spPr/>
      <dgm:t>
        <a:bodyPr/>
        <a:lstStyle/>
        <a:p>
          <a:endParaRPr lang="en-US"/>
        </a:p>
      </dgm:t>
    </dgm:pt>
    <dgm:pt modelId="{32BBF045-1603-492C-B8A9-DA983C490DBE}" type="pres">
      <dgm:prSet presAssocID="{2A37BD66-C1A5-4496-B42C-6144F02750DE}" presName="vert0" presStyleCnt="0">
        <dgm:presLayoutVars>
          <dgm:dir/>
          <dgm:animOne val="branch"/>
          <dgm:animLvl val="lvl"/>
        </dgm:presLayoutVars>
      </dgm:prSet>
      <dgm:spPr/>
    </dgm:pt>
    <dgm:pt modelId="{0C0E47A0-FA03-49D0-841E-8760F3E999FA}" type="pres">
      <dgm:prSet presAssocID="{072BB867-B3F6-4487-9295-460F18A0CB97}" presName="thickLine" presStyleLbl="alignNode1" presStyleIdx="0" presStyleCnt="4"/>
      <dgm:spPr/>
    </dgm:pt>
    <dgm:pt modelId="{58A9C0E4-A3DB-46E1-9703-805EA4C60107}" type="pres">
      <dgm:prSet presAssocID="{072BB867-B3F6-4487-9295-460F18A0CB97}" presName="horz1" presStyleCnt="0"/>
      <dgm:spPr/>
    </dgm:pt>
    <dgm:pt modelId="{04F307BB-6829-4707-A7C0-0A360B62820B}" type="pres">
      <dgm:prSet presAssocID="{072BB867-B3F6-4487-9295-460F18A0CB97}" presName="tx1" presStyleLbl="revTx" presStyleIdx="0" presStyleCnt="4"/>
      <dgm:spPr/>
    </dgm:pt>
    <dgm:pt modelId="{7816AF6D-8C4D-43E1-A574-39B11006A3D3}" type="pres">
      <dgm:prSet presAssocID="{072BB867-B3F6-4487-9295-460F18A0CB97}" presName="vert1" presStyleCnt="0"/>
      <dgm:spPr/>
    </dgm:pt>
    <dgm:pt modelId="{0DEB5C78-9B2A-49F9-AE78-802DA421EA22}" type="pres">
      <dgm:prSet presAssocID="{DDF14A72-F82A-43BD-9323-67DBC9402487}" presName="thickLine" presStyleLbl="alignNode1" presStyleIdx="1" presStyleCnt="4"/>
      <dgm:spPr/>
    </dgm:pt>
    <dgm:pt modelId="{791DE6FA-546C-4DA8-9F62-CA2616171D31}" type="pres">
      <dgm:prSet presAssocID="{DDF14A72-F82A-43BD-9323-67DBC9402487}" presName="horz1" presStyleCnt="0"/>
      <dgm:spPr/>
    </dgm:pt>
    <dgm:pt modelId="{A882D756-4C37-4D9A-8058-7C6BB269019D}" type="pres">
      <dgm:prSet presAssocID="{DDF14A72-F82A-43BD-9323-67DBC9402487}" presName="tx1" presStyleLbl="revTx" presStyleIdx="1" presStyleCnt="4"/>
      <dgm:spPr/>
    </dgm:pt>
    <dgm:pt modelId="{5EE8AFFC-C97A-4D40-85B9-3DD4AC53AB2B}" type="pres">
      <dgm:prSet presAssocID="{DDF14A72-F82A-43BD-9323-67DBC9402487}" presName="vert1" presStyleCnt="0"/>
      <dgm:spPr/>
    </dgm:pt>
    <dgm:pt modelId="{18019851-9A7C-45AD-8B37-311EC8C22865}" type="pres">
      <dgm:prSet presAssocID="{2C6ED6D8-62EB-4A5F-8E9E-9B45382407F5}" presName="thickLine" presStyleLbl="alignNode1" presStyleIdx="2" presStyleCnt="4"/>
      <dgm:spPr/>
    </dgm:pt>
    <dgm:pt modelId="{F9536ABA-7631-4929-800E-38AE0B5C9BAD}" type="pres">
      <dgm:prSet presAssocID="{2C6ED6D8-62EB-4A5F-8E9E-9B45382407F5}" presName="horz1" presStyleCnt="0"/>
      <dgm:spPr/>
    </dgm:pt>
    <dgm:pt modelId="{29001020-1A9E-4CC0-8FEC-173B29D074A1}" type="pres">
      <dgm:prSet presAssocID="{2C6ED6D8-62EB-4A5F-8E9E-9B45382407F5}" presName="tx1" presStyleLbl="revTx" presStyleIdx="2" presStyleCnt="4" custScaleY="98261"/>
      <dgm:spPr/>
    </dgm:pt>
    <dgm:pt modelId="{5C9DB41E-9C55-4E13-90BD-E897126B9D77}" type="pres">
      <dgm:prSet presAssocID="{2C6ED6D8-62EB-4A5F-8E9E-9B45382407F5}" presName="vert1" presStyleCnt="0"/>
      <dgm:spPr/>
    </dgm:pt>
    <dgm:pt modelId="{1A4A6184-7B90-4E2C-9A9C-F8C5D99CE015}" type="pres">
      <dgm:prSet presAssocID="{F2E5B517-780D-42F9-9AFE-FE599AB23932}" presName="thickLine" presStyleLbl="alignNode1" presStyleIdx="3" presStyleCnt="4"/>
      <dgm:spPr/>
    </dgm:pt>
    <dgm:pt modelId="{EA580115-8989-4E10-B479-848F4ABBF3EE}" type="pres">
      <dgm:prSet presAssocID="{F2E5B517-780D-42F9-9AFE-FE599AB23932}" presName="horz1" presStyleCnt="0"/>
      <dgm:spPr/>
    </dgm:pt>
    <dgm:pt modelId="{60DB8888-8DF8-4C05-83D8-7C4E5CEBC220}" type="pres">
      <dgm:prSet presAssocID="{F2E5B517-780D-42F9-9AFE-FE599AB23932}" presName="tx1" presStyleLbl="revTx" presStyleIdx="3" presStyleCnt="4"/>
      <dgm:spPr/>
    </dgm:pt>
    <dgm:pt modelId="{87E48F23-76D3-41E1-A5CB-F77EBC65F6E7}" type="pres">
      <dgm:prSet presAssocID="{F2E5B517-780D-42F9-9AFE-FE599AB23932}" presName="vert1" presStyleCnt="0"/>
      <dgm:spPr/>
    </dgm:pt>
  </dgm:ptLst>
  <dgm:cxnLst>
    <dgm:cxn modelId="{F1BDEC16-B203-4125-8097-B6D0BAD99F2D}" srcId="{2A37BD66-C1A5-4496-B42C-6144F02750DE}" destId="{072BB867-B3F6-4487-9295-460F18A0CB97}" srcOrd="0" destOrd="0" parTransId="{862E2D74-2DEB-4C0C-B1D7-88604A5FA84D}" sibTransId="{11925760-C591-4755-A90A-76C8293913F5}"/>
    <dgm:cxn modelId="{073E7F19-43E3-4623-B558-397E678E3F7E}" srcId="{2A37BD66-C1A5-4496-B42C-6144F02750DE}" destId="{2C6ED6D8-62EB-4A5F-8E9E-9B45382407F5}" srcOrd="2" destOrd="0" parTransId="{F1F7CD3B-0D3C-41B1-A755-07065934E7BC}" sibTransId="{24007DB0-3FC9-424C-9A7F-D6CD2AFDD748}"/>
    <dgm:cxn modelId="{6A5C145C-5253-4696-9391-E49635324489}" type="presOf" srcId="{2A37BD66-C1A5-4496-B42C-6144F02750DE}" destId="{32BBF045-1603-492C-B8A9-DA983C490DBE}" srcOrd="0" destOrd="0" presId="urn:microsoft.com/office/officeart/2008/layout/LinedList"/>
    <dgm:cxn modelId="{EB806568-FA43-42B0-BB36-6466AB6D4A00}" srcId="{2A37BD66-C1A5-4496-B42C-6144F02750DE}" destId="{F2E5B517-780D-42F9-9AFE-FE599AB23932}" srcOrd="3" destOrd="0" parTransId="{AF0AB331-67DF-4A57-843B-E2F75F8FA219}" sibTransId="{1CEC2396-47FF-4B2B-BADD-DE05F765E8BF}"/>
    <dgm:cxn modelId="{2602B369-C158-4A08-A5F6-80F40CEF797D}" type="presOf" srcId="{DDF14A72-F82A-43BD-9323-67DBC9402487}" destId="{A882D756-4C37-4D9A-8058-7C6BB269019D}" srcOrd="0" destOrd="0" presId="urn:microsoft.com/office/officeart/2008/layout/LinedList"/>
    <dgm:cxn modelId="{5F957B58-F4DF-43CA-AF92-BC4DD238EED8}" type="presOf" srcId="{2C6ED6D8-62EB-4A5F-8E9E-9B45382407F5}" destId="{29001020-1A9E-4CC0-8FEC-173B29D074A1}" srcOrd="0" destOrd="0" presId="urn:microsoft.com/office/officeart/2008/layout/LinedList"/>
    <dgm:cxn modelId="{D1C6098E-74EB-47FE-9C0F-89592D4D8154}" type="presOf" srcId="{072BB867-B3F6-4487-9295-460F18A0CB97}" destId="{04F307BB-6829-4707-A7C0-0A360B62820B}" srcOrd="0" destOrd="0" presId="urn:microsoft.com/office/officeart/2008/layout/LinedList"/>
    <dgm:cxn modelId="{D871CCBF-097D-4042-8FD8-5E274DF4FDEF}" type="presOf" srcId="{F2E5B517-780D-42F9-9AFE-FE599AB23932}" destId="{60DB8888-8DF8-4C05-83D8-7C4E5CEBC220}" srcOrd="0" destOrd="0" presId="urn:microsoft.com/office/officeart/2008/layout/LinedList"/>
    <dgm:cxn modelId="{CC2353C6-A59E-4D40-99D0-FC817829275A}" srcId="{2A37BD66-C1A5-4496-B42C-6144F02750DE}" destId="{DDF14A72-F82A-43BD-9323-67DBC9402487}" srcOrd="1" destOrd="0" parTransId="{0FE773B0-C4E1-4732-AEF8-236695098BEC}" sibTransId="{1F661BBF-20DB-4685-B3A1-B58B04216650}"/>
    <dgm:cxn modelId="{C3963E80-2E04-4CF6-809A-D002212B5D91}" type="presParOf" srcId="{32BBF045-1603-492C-B8A9-DA983C490DBE}" destId="{0C0E47A0-FA03-49D0-841E-8760F3E999FA}" srcOrd="0" destOrd="0" presId="urn:microsoft.com/office/officeart/2008/layout/LinedList"/>
    <dgm:cxn modelId="{DC632976-9D48-46AC-9910-A36CED7511C5}" type="presParOf" srcId="{32BBF045-1603-492C-B8A9-DA983C490DBE}" destId="{58A9C0E4-A3DB-46E1-9703-805EA4C60107}" srcOrd="1" destOrd="0" presId="urn:microsoft.com/office/officeart/2008/layout/LinedList"/>
    <dgm:cxn modelId="{672630CE-0DCB-4EB9-A6D4-38F19CB6581E}" type="presParOf" srcId="{58A9C0E4-A3DB-46E1-9703-805EA4C60107}" destId="{04F307BB-6829-4707-A7C0-0A360B62820B}" srcOrd="0" destOrd="0" presId="urn:microsoft.com/office/officeart/2008/layout/LinedList"/>
    <dgm:cxn modelId="{C3757569-28A3-47CF-AD11-D61EFED35C42}" type="presParOf" srcId="{58A9C0E4-A3DB-46E1-9703-805EA4C60107}" destId="{7816AF6D-8C4D-43E1-A574-39B11006A3D3}" srcOrd="1" destOrd="0" presId="urn:microsoft.com/office/officeart/2008/layout/LinedList"/>
    <dgm:cxn modelId="{8D260E78-8CA7-4386-81D1-38AF4D6A54A2}" type="presParOf" srcId="{32BBF045-1603-492C-B8A9-DA983C490DBE}" destId="{0DEB5C78-9B2A-49F9-AE78-802DA421EA22}" srcOrd="2" destOrd="0" presId="urn:microsoft.com/office/officeart/2008/layout/LinedList"/>
    <dgm:cxn modelId="{098A0279-BE14-4681-93C2-60D066EB265A}" type="presParOf" srcId="{32BBF045-1603-492C-B8A9-DA983C490DBE}" destId="{791DE6FA-546C-4DA8-9F62-CA2616171D31}" srcOrd="3" destOrd="0" presId="urn:microsoft.com/office/officeart/2008/layout/LinedList"/>
    <dgm:cxn modelId="{BCBE3D4F-0560-4466-80F6-6F3EF8225990}" type="presParOf" srcId="{791DE6FA-546C-4DA8-9F62-CA2616171D31}" destId="{A882D756-4C37-4D9A-8058-7C6BB269019D}" srcOrd="0" destOrd="0" presId="urn:microsoft.com/office/officeart/2008/layout/LinedList"/>
    <dgm:cxn modelId="{DE52EAC3-9D28-4C40-882D-39CF31F2E90D}" type="presParOf" srcId="{791DE6FA-546C-4DA8-9F62-CA2616171D31}" destId="{5EE8AFFC-C97A-4D40-85B9-3DD4AC53AB2B}" srcOrd="1" destOrd="0" presId="urn:microsoft.com/office/officeart/2008/layout/LinedList"/>
    <dgm:cxn modelId="{15A6A73C-075A-4D86-8053-E7ED50B5AE4F}" type="presParOf" srcId="{32BBF045-1603-492C-B8A9-DA983C490DBE}" destId="{18019851-9A7C-45AD-8B37-311EC8C22865}" srcOrd="4" destOrd="0" presId="urn:microsoft.com/office/officeart/2008/layout/LinedList"/>
    <dgm:cxn modelId="{157F3C3C-2AF3-4E8D-9186-E6E9849C3AE4}" type="presParOf" srcId="{32BBF045-1603-492C-B8A9-DA983C490DBE}" destId="{F9536ABA-7631-4929-800E-38AE0B5C9BAD}" srcOrd="5" destOrd="0" presId="urn:microsoft.com/office/officeart/2008/layout/LinedList"/>
    <dgm:cxn modelId="{DB8B0BBA-CA3E-4DFE-9C55-A16524F48604}" type="presParOf" srcId="{F9536ABA-7631-4929-800E-38AE0B5C9BAD}" destId="{29001020-1A9E-4CC0-8FEC-173B29D074A1}" srcOrd="0" destOrd="0" presId="urn:microsoft.com/office/officeart/2008/layout/LinedList"/>
    <dgm:cxn modelId="{D25BDCED-E326-4743-87A8-660BE54AB8CF}" type="presParOf" srcId="{F9536ABA-7631-4929-800E-38AE0B5C9BAD}" destId="{5C9DB41E-9C55-4E13-90BD-E897126B9D77}" srcOrd="1" destOrd="0" presId="urn:microsoft.com/office/officeart/2008/layout/LinedList"/>
    <dgm:cxn modelId="{A4582627-97C2-4B0C-834E-56A56FAD59C4}" type="presParOf" srcId="{32BBF045-1603-492C-B8A9-DA983C490DBE}" destId="{1A4A6184-7B90-4E2C-9A9C-F8C5D99CE015}" srcOrd="6" destOrd="0" presId="urn:microsoft.com/office/officeart/2008/layout/LinedList"/>
    <dgm:cxn modelId="{98362CB9-DD61-4A5E-9B0E-2AF00AED49AC}" type="presParOf" srcId="{32BBF045-1603-492C-B8A9-DA983C490DBE}" destId="{EA580115-8989-4E10-B479-848F4ABBF3EE}" srcOrd="7" destOrd="0" presId="urn:microsoft.com/office/officeart/2008/layout/LinedList"/>
    <dgm:cxn modelId="{2D479C68-6709-4F06-8383-1A7BB432447D}" type="presParOf" srcId="{EA580115-8989-4E10-B479-848F4ABBF3EE}" destId="{60DB8888-8DF8-4C05-83D8-7C4E5CEBC220}" srcOrd="0" destOrd="0" presId="urn:microsoft.com/office/officeart/2008/layout/LinedList"/>
    <dgm:cxn modelId="{A28D5133-361A-434B-96D9-BA5E9562293A}" type="presParOf" srcId="{EA580115-8989-4E10-B479-848F4ABBF3EE}" destId="{87E48F23-76D3-41E1-A5CB-F77EBC65F6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E47A0-FA03-49D0-841E-8760F3E999FA}">
      <dsp:nvSpPr>
        <dsp:cNvPr id="0" name=""/>
        <dsp:cNvSpPr/>
      </dsp:nvSpPr>
      <dsp:spPr>
        <a:xfrm>
          <a:off x="0" y="666"/>
          <a:ext cx="102615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307BB-6829-4707-A7C0-0A360B62820B}">
      <dsp:nvSpPr>
        <dsp:cNvPr id="0" name=""/>
        <dsp:cNvSpPr/>
      </dsp:nvSpPr>
      <dsp:spPr>
        <a:xfrm>
          <a:off x="0" y="666"/>
          <a:ext cx="10261599" cy="774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Gill Sans Nova Light" panose="020B0302020104020203" pitchFamily="34" charset="0"/>
            </a:rPr>
            <a:t>Overview - Library tools, databases and reference works</a:t>
          </a:r>
        </a:p>
      </dsp:txBody>
      <dsp:txXfrm>
        <a:off x="0" y="666"/>
        <a:ext cx="10261599" cy="774736"/>
      </dsp:txXfrm>
    </dsp:sp>
    <dsp:sp modelId="{0DEB5C78-9B2A-49F9-AE78-802DA421EA22}">
      <dsp:nvSpPr>
        <dsp:cNvPr id="0" name=""/>
        <dsp:cNvSpPr/>
      </dsp:nvSpPr>
      <dsp:spPr>
        <a:xfrm>
          <a:off x="0" y="775402"/>
          <a:ext cx="10261599" cy="0"/>
        </a:xfrm>
        <a:prstGeom prst="line">
          <a:avLst/>
        </a:prstGeom>
        <a:solidFill>
          <a:schemeClr val="accent5">
            <a:hueOff val="-79958"/>
            <a:satOff val="-2966"/>
            <a:lumOff val="4706"/>
            <a:alphaOff val="0"/>
          </a:schemeClr>
        </a:solidFill>
        <a:ln w="12700" cap="flat" cmpd="sng" algn="ctr">
          <a:solidFill>
            <a:schemeClr val="accent5">
              <a:hueOff val="-79958"/>
              <a:satOff val="-296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2D756-4C37-4D9A-8058-7C6BB269019D}">
      <dsp:nvSpPr>
        <dsp:cNvPr id="0" name=""/>
        <dsp:cNvSpPr/>
      </dsp:nvSpPr>
      <dsp:spPr>
        <a:xfrm>
          <a:off x="0" y="775402"/>
          <a:ext cx="10251578" cy="776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>
              <a:latin typeface="Gill Sans Nova Light" panose="020B0302020104020203" pitchFamily="34" charset="0"/>
            </a:rPr>
            <a:t>Explore &amp; explain – digital search skills </a:t>
          </a:r>
          <a:endParaRPr lang="en-US" sz="2800" kern="1200" dirty="0">
            <a:latin typeface="Gill Sans Nova Light" panose="020B0302020104020203" pitchFamily="34" charset="0"/>
          </a:endParaRPr>
        </a:p>
      </dsp:txBody>
      <dsp:txXfrm>
        <a:off x="0" y="775402"/>
        <a:ext cx="10251578" cy="776433"/>
      </dsp:txXfrm>
    </dsp:sp>
    <dsp:sp modelId="{18019851-9A7C-45AD-8B37-311EC8C22865}">
      <dsp:nvSpPr>
        <dsp:cNvPr id="0" name=""/>
        <dsp:cNvSpPr/>
      </dsp:nvSpPr>
      <dsp:spPr>
        <a:xfrm>
          <a:off x="0" y="1551835"/>
          <a:ext cx="10261599" cy="0"/>
        </a:xfrm>
        <a:prstGeom prst="line">
          <a:avLst/>
        </a:prstGeom>
        <a:solidFill>
          <a:schemeClr val="accent5">
            <a:hueOff val="-159915"/>
            <a:satOff val="-5931"/>
            <a:lumOff val="9411"/>
            <a:alphaOff val="0"/>
          </a:schemeClr>
        </a:solidFill>
        <a:ln w="12700" cap="flat" cmpd="sng" algn="ctr">
          <a:solidFill>
            <a:schemeClr val="accent5">
              <a:hueOff val="-159915"/>
              <a:satOff val="-5931"/>
              <a:lumOff val="9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01020-1A9E-4CC0-8FEC-173B29D074A1}">
      <dsp:nvSpPr>
        <dsp:cNvPr id="0" name=""/>
        <dsp:cNvSpPr/>
      </dsp:nvSpPr>
      <dsp:spPr>
        <a:xfrm>
          <a:off x="0" y="1551835"/>
          <a:ext cx="10261599" cy="774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>
              <a:latin typeface="Gill Sans Nova Light" panose="020B0302020104020203" pitchFamily="34" charset="0"/>
            </a:rPr>
            <a:t>Hands-on workshop with examples (305W) – Wed Oct 30th</a:t>
          </a:r>
          <a:endParaRPr lang="en-US" sz="2800" kern="1200" dirty="0">
            <a:latin typeface="Gill Sans Nova Light" panose="020B0302020104020203" pitchFamily="34" charset="0"/>
          </a:endParaRPr>
        </a:p>
      </dsp:txBody>
      <dsp:txXfrm>
        <a:off x="0" y="1551835"/>
        <a:ext cx="10261599" cy="774736"/>
      </dsp:txXfrm>
    </dsp:sp>
    <dsp:sp modelId="{1A4A6184-7B90-4E2C-9A9C-F8C5D99CE015}">
      <dsp:nvSpPr>
        <dsp:cNvPr id="0" name=""/>
        <dsp:cNvSpPr/>
      </dsp:nvSpPr>
      <dsp:spPr>
        <a:xfrm>
          <a:off x="0" y="2326572"/>
          <a:ext cx="10261599" cy="0"/>
        </a:xfrm>
        <a:prstGeom prst="line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accent5">
              <a:hueOff val="-239873"/>
              <a:satOff val="-8897"/>
              <a:lumOff val="1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B8888-8DF8-4C05-83D8-7C4E5CEBC220}">
      <dsp:nvSpPr>
        <dsp:cNvPr id="0" name=""/>
        <dsp:cNvSpPr/>
      </dsp:nvSpPr>
      <dsp:spPr>
        <a:xfrm>
          <a:off x="0" y="2326572"/>
          <a:ext cx="10261599" cy="774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Gill Sans Nova Light" panose="020B0302020104020203" pitchFamily="34" charset="0"/>
          </a:endParaRPr>
        </a:p>
      </dsp:txBody>
      <dsp:txXfrm>
        <a:off x="0" y="2326572"/>
        <a:ext cx="10261599" cy="774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E47A0-FA03-49D0-841E-8760F3E999FA}">
      <dsp:nvSpPr>
        <dsp:cNvPr id="0" name=""/>
        <dsp:cNvSpPr/>
      </dsp:nvSpPr>
      <dsp:spPr>
        <a:xfrm>
          <a:off x="0" y="705"/>
          <a:ext cx="1177179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307BB-6829-4707-A7C0-0A360B62820B}">
      <dsp:nvSpPr>
        <dsp:cNvPr id="0" name=""/>
        <dsp:cNvSpPr/>
      </dsp:nvSpPr>
      <dsp:spPr>
        <a:xfrm>
          <a:off x="0" y="705"/>
          <a:ext cx="11771790" cy="772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Gill Sans Nova Light" panose="020B0302020104020203" pitchFamily="34" charset="0"/>
            </a:rPr>
            <a:t>* Select a single work – poem or short story</a:t>
          </a:r>
          <a:r>
            <a:rPr lang="en-US" sz="3400" kern="1200" dirty="0">
              <a:latin typeface="Gill Sans Nova Light" panose="020B0302020104020203" pitchFamily="34" charset="0"/>
            </a:rPr>
            <a:t>	</a:t>
          </a:r>
        </a:p>
      </dsp:txBody>
      <dsp:txXfrm>
        <a:off x="0" y="705"/>
        <a:ext cx="11771790" cy="772778"/>
      </dsp:txXfrm>
    </dsp:sp>
    <dsp:sp modelId="{0DEB5C78-9B2A-49F9-AE78-802DA421EA22}">
      <dsp:nvSpPr>
        <dsp:cNvPr id="0" name=""/>
        <dsp:cNvSpPr/>
      </dsp:nvSpPr>
      <dsp:spPr>
        <a:xfrm>
          <a:off x="0" y="773484"/>
          <a:ext cx="11771790" cy="0"/>
        </a:xfrm>
        <a:prstGeom prst="line">
          <a:avLst/>
        </a:prstGeom>
        <a:solidFill>
          <a:schemeClr val="accent5">
            <a:hueOff val="-79958"/>
            <a:satOff val="-2966"/>
            <a:lumOff val="4706"/>
            <a:alphaOff val="0"/>
          </a:schemeClr>
        </a:solidFill>
        <a:ln w="12700" cap="flat" cmpd="sng" algn="ctr">
          <a:solidFill>
            <a:schemeClr val="accent5">
              <a:hueOff val="-79958"/>
              <a:satOff val="-296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2D756-4C37-4D9A-8058-7C6BB269019D}">
      <dsp:nvSpPr>
        <dsp:cNvPr id="0" name=""/>
        <dsp:cNvSpPr/>
      </dsp:nvSpPr>
      <dsp:spPr>
        <a:xfrm>
          <a:off x="0" y="773484"/>
          <a:ext cx="11771790" cy="772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Gill Sans Nova Light" panose="020B0302020104020203" pitchFamily="34" charset="0"/>
            </a:rPr>
            <a:t>* Use MLA database – 2 articles or chapters – analysis of your chosen work</a:t>
          </a:r>
        </a:p>
      </dsp:txBody>
      <dsp:txXfrm>
        <a:off x="0" y="773484"/>
        <a:ext cx="11771790" cy="772778"/>
      </dsp:txXfrm>
    </dsp:sp>
    <dsp:sp modelId="{18019851-9A7C-45AD-8B37-311EC8C22865}">
      <dsp:nvSpPr>
        <dsp:cNvPr id="0" name=""/>
        <dsp:cNvSpPr/>
      </dsp:nvSpPr>
      <dsp:spPr>
        <a:xfrm>
          <a:off x="0" y="1546262"/>
          <a:ext cx="11771790" cy="0"/>
        </a:xfrm>
        <a:prstGeom prst="line">
          <a:avLst/>
        </a:prstGeom>
        <a:solidFill>
          <a:schemeClr val="accent5">
            <a:hueOff val="-159915"/>
            <a:satOff val="-5931"/>
            <a:lumOff val="9411"/>
            <a:alphaOff val="0"/>
          </a:schemeClr>
        </a:solidFill>
        <a:ln w="12700" cap="flat" cmpd="sng" algn="ctr">
          <a:solidFill>
            <a:schemeClr val="accent5">
              <a:hueOff val="-159915"/>
              <a:satOff val="-5931"/>
              <a:lumOff val="9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01020-1A9E-4CC0-8FEC-173B29D074A1}">
      <dsp:nvSpPr>
        <dsp:cNvPr id="0" name=""/>
        <dsp:cNvSpPr/>
      </dsp:nvSpPr>
      <dsp:spPr>
        <a:xfrm>
          <a:off x="0" y="1546262"/>
          <a:ext cx="11771790" cy="759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Gill Sans Nova Light" panose="020B0302020104020203" pitchFamily="34" charset="0"/>
            </a:rPr>
            <a:t>* Reference Works, D</a:t>
          </a:r>
          <a:r>
            <a:rPr lang="en-US" sz="2800" kern="1200" dirty="0">
              <a:latin typeface="Gill Sans Nova Light" panose="020B0302020104020203" pitchFamily="34" charset="0"/>
            </a:rPr>
            <a:t>atabases – 1 article, chapter </a:t>
          </a:r>
          <a:r>
            <a:rPr lang="en-US" sz="2800" b="0" i="0" kern="1200" dirty="0">
              <a:solidFill>
                <a:schemeClr val="tx1"/>
              </a:solidFill>
              <a:latin typeface="Gill Sans Nova Light" panose="020B0302020104020203" pitchFamily="34" charset="0"/>
            </a:rPr>
            <a:t>directly </a:t>
          </a:r>
          <a:r>
            <a:rPr lang="en-US" sz="2800" kern="1200" dirty="0">
              <a:latin typeface="Gill Sans Nova Light" panose="020B0302020104020203" pitchFamily="34" charset="0"/>
            </a:rPr>
            <a:t>related to the work</a:t>
          </a:r>
        </a:p>
      </dsp:txBody>
      <dsp:txXfrm>
        <a:off x="0" y="1546262"/>
        <a:ext cx="11771790" cy="759340"/>
      </dsp:txXfrm>
    </dsp:sp>
    <dsp:sp modelId="{1A4A6184-7B90-4E2C-9A9C-F8C5D99CE015}">
      <dsp:nvSpPr>
        <dsp:cNvPr id="0" name=""/>
        <dsp:cNvSpPr/>
      </dsp:nvSpPr>
      <dsp:spPr>
        <a:xfrm>
          <a:off x="0" y="2305602"/>
          <a:ext cx="11771790" cy="0"/>
        </a:xfrm>
        <a:prstGeom prst="line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accent5">
              <a:hueOff val="-239873"/>
              <a:satOff val="-8897"/>
              <a:lumOff val="1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B8888-8DF8-4C05-83D8-7C4E5CEBC220}">
      <dsp:nvSpPr>
        <dsp:cNvPr id="0" name=""/>
        <dsp:cNvSpPr/>
      </dsp:nvSpPr>
      <dsp:spPr>
        <a:xfrm>
          <a:off x="0" y="2305602"/>
          <a:ext cx="11771790" cy="772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0" kern="1200" dirty="0">
              <a:latin typeface="Gill Sans Nova Light" panose="020B0302020104020203" pitchFamily="34" charset="0"/>
            </a:rPr>
            <a:t>* Reference Works, Databases - </a:t>
          </a:r>
          <a:r>
            <a:rPr lang="en-CA" sz="2800" kern="1200" dirty="0">
              <a:latin typeface="Gill Sans Nova Light" panose="020B0302020104020203" pitchFamily="34" charset="0"/>
            </a:rPr>
            <a:t>1 article or chapter </a:t>
          </a:r>
          <a:r>
            <a:rPr lang="en-CA" sz="2800" i="0" kern="1200" dirty="0">
              <a:solidFill>
                <a:schemeClr val="tx1"/>
              </a:solidFill>
              <a:latin typeface="Gill Sans Nova Light" panose="020B0302020104020203" pitchFamily="34" charset="0"/>
            </a:rPr>
            <a:t>indirectly </a:t>
          </a:r>
          <a:r>
            <a:rPr lang="en-CA" sz="2800" kern="1200" dirty="0">
              <a:latin typeface="Gill Sans Nova Light" panose="020B0302020104020203" pitchFamily="34" charset="0"/>
            </a:rPr>
            <a:t>related to the work</a:t>
          </a:r>
          <a:endParaRPr lang="en-US" sz="2800" kern="1200" dirty="0">
            <a:latin typeface="Gill Sans Nova Light" panose="020B0302020104020203" pitchFamily="34" charset="0"/>
          </a:endParaRPr>
        </a:p>
      </dsp:txBody>
      <dsp:txXfrm>
        <a:off x="0" y="2305602"/>
        <a:ext cx="11771790" cy="772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dalton@uwindsor.c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eddy.uwindsor.ca/englis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search-proquest-com.ledproxy2.uwindsor.ca/lion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leddy.uwindsor.ca/english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ddy.uwindsor.ca/englis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6AB5C8-9B17-4F0B-88AF-4CCAD1A4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13" y="1544714"/>
            <a:ext cx="4233563" cy="3940881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ill Sans Nova Light" panose="020B0302020104020203" pitchFamily="34" charset="0"/>
              </a:rPr>
              <a:t>Writing about literature</a:t>
            </a:r>
            <a:br>
              <a:rPr lang="en-US" sz="3200" b="1" dirty="0">
                <a:solidFill>
                  <a:schemeClr val="bg1"/>
                </a:solidFill>
                <a:latin typeface="Gill Sans Nova Light" panose="020B0302020104020203" pitchFamily="34" charset="0"/>
              </a:rPr>
            </a:br>
            <a:br>
              <a:rPr lang="en-US" sz="3200" b="1" dirty="0">
                <a:solidFill>
                  <a:schemeClr val="bg1"/>
                </a:solidFill>
                <a:latin typeface="Gill Sans Nova Light" panose="020B0302020104020203" pitchFamily="34" charset="0"/>
              </a:rPr>
            </a:br>
            <a:r>
              <a:rPr lang="en-US" sz="3200" b="1" dirty="0" err="1">
                <a:solidFill>
                  <a:schemeClr val="bg1"/>
                </a:solidFill>
                <a:latin typeface="Gill Sans Nova Light" panose="020B0302020104020203" pitchFamily="34" charset="0"/>
              </a:rPr>
              <a:t>october</a:t>
            </a:r>
            <a:r>
              <a:rPr lang="en-US" sz="3200" b="1" dirty="0">
                <a:solidFill>
                  <a:schemeClr val="bg1"/>
                </a:solidFill>
                <a:latin typeface="Gill Sans Nova Light" panose="020B0302020104020203" pitchFamily="34" charset="0"/>
              </a:rPr>
              <a:t> 2019</a:t>
            </a:r>
            <a:br>
              <a:rPr lang="en-US" sz="3200" b="1" dirty="0">
                <a:solidFill>
                  <a:schemeClr val="bg1"/>
                </a:solidFill>
                <a:latin typeface="Gill Sans Nova Light" panose="020B0302020104020203" pitchFamily="34" charset="0"/>
              </a:rPr>
            </a:br>
            <a:br>
              <a:rPr lang="en-US" sz="3200" b="1" dirty="0">
                <a:solidFill>
                  <a:schemeClr val="bg1"/>
                </a:solidFill>
                <a:latin typeface="Gill Sans Nova Light" panose="020B03020201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Gill Sans Nova Light" panose="020B0302020104020203" pitchFamily="34" charset="0"/>
              </a:rPr>
              <a:t>Library Research package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tack_of_books.jpg">
            <a:extLst>
              <a:ext uri="{FF2B5EF4-FFF2-40B4-BE49-F238E27FC236}">
                <a16:creationId xmlns:a16="http://schemas.microsoft.com/office/drawing/2014/main" id="{8F93F3F5-86AC-4A0F-998E-F2C9A342D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493" t="34645" r="4695"/>
          <a:stretch>
            <a:fillRect/>
          </a:stretch>
        </p:blipFill>
        <p:spPr>
          <a:xfrm>
            <a:off x="5140452" y="1821840"/>
            <a:ext cx="5925312" cy="28996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F1C822-600A-44C2-8497-35467E55EC36}"/>
              </a:ext>
            </a:extLst>
          </p:cNvPr>
          <p:cNvSpPr txBox="1"/>
          <p:nvPr/>
        </p:nvSpPr>
        <p:spPr>
          <a:xfrm>
            <a:off x="7375813" y="4709198"/>
            <a:ext cx="3773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>
                <a:solidFill>
                  <a:schemeClr val="tx2"/>
                </a:solidFill>
              </a:rPr>
              <a:t>Joan Dalton</a:t>
            </a:r>
          </a:p>
          <a:p>
            <a:pPr algn="r"/>
            <a:r>
              <a:rPr lang="en-CA" dirty="0">
                <a:solidFill>
                  <a:schemeClr val="tx2"/>
                </a:solidFill>
              </a:rPr>
              <a:t>Liaison Librarian – English</a:t>
            </a:r>
          </a:p>
          <a:p>
            <a:pPr algn="r"/>
            <a:r>
              <a:rPr lang="en-CA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jdalton@uwindsor.ca</a:t>
            </a:r>
            <a:r>
              <a:rPr lang="en-CA" dirty="0">
                <a:solidFill>
                  <a:schemeClr val="tx2"/>
                </a:solidFill>
              </a:rPr>
              <a:t> or ext. 3212</a:t>
            </a:r>
          </a:p>
        </p:txBody>
      </p:sp>
    </p:spTree>
    <p:extLst>
      <p:ext uri="{BB962C8B-B14F-4D97-AF65-F5344CB8AC3E}">
        <p14:creationId xmlns:p14="http://schemas.microsoft.com/office/powerpoint/2010/main" val="370847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E7B8F-0BE1-443C-AA00-F4E09EE4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Gill Sans Nova Light" panose="020B0302020104020203" pitchFamily="34" charset="0"/>
              </a:rPr>
              <a:t>Database records </a:t>
            </a:r>
            <a:br>
              <a:rPr lang="en-CA" dirty="0">
                <a:solidFill>
                  <a:schemeClr val="bg1"/>
                </a:solidFill>
                <a:latin typeface="Gill Sans Nova Light" panose="020B0302020104020203" pitchFamily="34" charset="0"/>
              </a:rPr>
            </a:br>
            <a:r>
              <a:rPr lang="en-CA" sz="2000" dirty="0">
                <a:solidFill>
                  <a:schemeClr val="bg1"/>
                </a:solidFill>
                <a:latin typeface="Gill Sans Nova Light" panose="020B0302020104020203" pitchFamily="34" charset="0"/>
              </a:rPr>
              <a:t>(common fields of information = metadata)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8463D-F9D3-4E8F-8445-E2A9969CC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518" y="2281100"/>
            <a:ext cx="6518360" cy="2572731"/>
          </a:xfrm>
        </p:spPr>
        <p:txBody>
          <a:bodyPr>
            <a:normAutofit fontScale="25000" lnSpcReduction="20000"/>
          </a:bodyPr>
          <a:lstStyle/>
          <a:p>
            <a:pPr marL="228600" lvl="1" indent="0">
              <a:buNone/>
            </a:pPr>
            <a:r>
              <a:rPr lang="en-CA" sz="9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Nova Light" panose="020B0302020104020203" pitchFamily="34" charset="0"/>
              </a:rPr>
              <a:t>AUTHOR</a:t>
            </a:r>
          </a:p>
          <a:p>
            <a:pPr marL="228600" lvl="1" indent="0">
              <a:buNone/>
            </a:pPr>
            <a:r>
              <a:rPr lang="en-CA" sz="9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Nova Light" panose="020B0302020104020203" pitchFamily="34" charset="0"/>
              </a:rPr>
              <a:t>ARTICLE TITLE  	(CHAPTER TITLE)</a:t>
            </a:r>
          </a:p>
          <a:p>
            <a:pPr marL="228600" lvl="1" indent="0">
              <a:buNone/>
            </a:pPr>
            <a:r>
              <a:rPr lang="en-CA" sz="9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Nova Light" panose="020B0302020104020203" pitchFamily="34" charset="0"/>
              </a:rPr>
              <a:t>JOURNAL TITLE 	(BOOK TITLE)</a:t>
            </a:r>
          </a:p>
          <a:p>
            <a:pPr marL="228600" lvl="1" indent="0">
              <a:buNone/>
            </a:pPr>
            <a:r>
              <a:rPr lang="en-CA" sz="9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Nova Light" panose="020B0302020104020203" pitchFamily="34" charset="0"/>
              </a:rPr>
              <a:t>ABSTRACT		</a:t>
            </a:r>
          </a:p>
          <a:p>
            <a:pPr marL="228600" lvl="1" indent="0">
              <a:buNone/>
            </a:pPr>
            <a:r>
              <a:rPr lang="en-CA" sz="9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Nova Light" panose="020B0302020104020203" pitchFamily="34" charset="0"/>
              </a:rPr>
              <a:t>DATE</a:t>
            </a:r>
          </a:p>
          <a:p>
            <a:pPr marL="228600" lvl="1" indent="0">
              <a:buNone/>
            </a:pPr>
            <a:r>
              <a:rPr lang="en-CA" sz="9600" b="1" dirty="0">
                <a:solidFill>
                  <a:srgbClr val="F6A21D"/>
                </a:solidFill>
                <a:latin typeface="Gill Sans Nova Light" panose="020B0302020104020203" pitchFamily="34" charset="0"/>
              </a:rPr>
              <a:t>SUBJECT HEADING</a:t>
            </a:r>
            <a:endParaRPr lang="en-CA" sz="2600" b="1" dirty="0">
              <a:solidFill>
                <a:schemeClr val="tx1">
                  <a:lumMod val="50000"/>
                  <a:lumOff val="50000"/>
                </a:schemeClr>
              </a:solidFill>
              <a:latin typeface="Gill Sans Nova Light" panose="020B0302020104020203" pitchFamily="34" charset="0"/>
            </a:endParaRPr>
          </a:p>
          <a:p>
            <a:pPr marL="228600" lvl="1" indent="0">
              <a:buNone/>
            </a:pPr>
            <a:endParaRPr lang="en-CA" sz="2600" b="1" dirty="0">
              <a:solidFill>
                <a:schemeClr val="accent1"/>
              </a:solidFill>
              <a:latin typeface="Gill Sans Nova Light" panose="020B0302020104020203" pitchFamily="34" charset="0"/>
            </a:endParaRPr>
          </a:p>
          <a:p>
            <a:pPr marL="228600" lvl="1" indent="0">
              <a:buNone/>
            </a:pPr>
            <a:r>
              <a:rPr lang="en-CA" sz="2600" dirty="0">
                <a:solidFill>
                  <a:srgbClr val="404040"/>
                </a:solidFill>
                <a:latin typeface="Gill Sans Nova Light" panose="020B03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564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84AE063-2606-4A71-9239-E14D6132D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76"/>
          <a:stretch/>
        </p:blipFill>
        <p:spPr>
          <a:xfrm>
            <a:off x="1748900" y="1089291"/>
            <a:ext cx="7581531" cy="549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D07CEB-31D8-417C-97D5-45B53EEB8EA3}"/>
              </a:ext>
            </a:extLst>
          </p:cNvPr>
          <p:cNvSpPr txBox="1"/>
          <p:nvPr/>
        </p:nvSpPr>
        <p:spPr>
          <a:xfrm>
            <a:off x="2746636" y="269759"/>
            <a:ext cx="5403065" cy="5847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http://leddy.uwindsor.ca/english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4E12220-F6FC-4EEF-80C5-BE35719AE8BD}"/>
              </a:ext>
            </a:extLst>
          </p:cNvPr>
          <p:cNvSpPr/>
          <p:nvPr/>
        </p:nvSpPr>
        <p:spPr>
          <a:xfrm>
            <a:off x="3225044" y="4119239"/>
            <a:ext cx="4039340" cy="123399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F2D937BE-FB9A-430C-803E-0AED753BD876}"/>
              </a:ext>
            </a:extLst>
          </p:cNvPr>
          <p:cNvSpPr/>
          <p:nvPr/>
        </p:nvSpPr>
        <p:spPr>
          <a:xfrm rot="3607298">
            <a:off x="3591262" y="4875577"/>
            <a:ext cx="191110" cy="9553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30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127C98-7B17-4CDC-8802-FA22A4D2D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94" y="2873815"/>
            <a:ext cx="5130346" cy="1888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991C04-A4C5-474B-AE7C-9683C0C3D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94" y="5205243"/>
            <a:ext cx="5130346" cy="1551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C61F8A-A121-4DFF-AC7E-AE7916DD5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081" y="2873815"/>
            <a:ext cx="5953899" cy="3882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51B173-4C9C-44FA-B076-CB19F92D1AC4}"/>
              </a:ext>
            </a:extLst>
          </p:cNvPr>
          <p:cNvSpPr/>
          <p:nvPr/>
        </p:nvSpPr>
        <p:spPr>
          <a:xfrm>
            <a:off x="5235356" y="40899"/>
            <a:ext cx="1815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Literature Online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ADAED8-61E3-45CB-9575-9154AE6C2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694" y="434368"/>
            <a:ext cx="11321988" cy="2148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832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84AE063-2606-4A71-9239-E14D6132D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76"/>
          <a:stretch/>
        </p:blipFill>
        <p:spPr>
          <a:xfrm>
            <a:off x="1748900" y="1089291"/>
            <a:ext cx="7581531" cy="549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4E12220-F6FC-4EEF-80C5-BE35719AE8BD}"/>
              </a:ext>
            </a:extLst>
          </p:cNvPr>
          <p:cNvSpPr/>
          <p:nvPr/>
        </p:nvSpPr>
        <p:spPr>
          <a:xfrm>
            <a:off x="3519995" y="2956264"/>
            <a:ext cx="4039340" cy="123399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51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5A5977-E1DE-48D6-AEF2-0D64ED696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127" y="2957714"/>
            <a:ext cx="7210425" cy="828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9FA558-35CA-4D0A-95BE-7300A3176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36" y="4209321"/>
            <a:ext cx="9115425" cy="43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7E9992-0AB4-40F6-B53C-CFF7F7EA8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36" y="4949990"/>
            <a:ext cx="908685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D85BF9-CD29-4B6D-B64A-A79075A21D0C}"/>
              </a:ext>
            </a:extLst>
          </p:cNvPr>
          <p:cNvSpPr txBox="1"/>
          <p:nvPr/>
        </p:nvSpPr>
        <p:spPr>
          <a:xfrm>
            <a:off x="8745456" y="413125"/>
            <a:ext cx="3204839" cy="369332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http://leddy.uwindsor.ca/english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B8818-C90D-49A2-9533-7B300B3673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759" y="855963"/>
            <a:ext cx="11434439" cy="1792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093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202CA-E335-4E49-A3BA-6A6023F82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87" y="1857374"/>
            <a:ext cx="5895975" cy="1292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A734B-7F89-4D2C-97E3-9C673B1A2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487" y="3481388"/>
            <a:ext cx="5895975" cy="1762125"/>
          </a:xfrm>
          <a:prstGeom prst="rect">
            <a:avLst/>
          </a:prstGeom>
        </p:spPr>
      </p:pic>
      <p:pic>
        <p:nvPicPr>
          <p:cNvPr id="1026" name="Picture 2" descr="Image result for jstor logo">
            <a:extLst>
              <a:ext uri="{FF2B5EF4-FFF2-40B4-BE49-F238E27FC236}">
                <a16:creationId xmlns:a16="http://schemas.microsoft.com/office/drawing/2014/main" id="{F708EB90-ECD0-457F-96A6-3A3A68B28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857375"/>
            <a:ext cx="18192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68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0C0F02B-A071-4D99-907A-3AC7AB0CD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652229"/>
              </p:ext>
            </p:extLst>
          </p:nvPr>
        </p:nvGraphicFramePr>
        <p:xfrm>
          <a:off x="491231" y="681123"/>
          <a:ext cx="11159232" cy="569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093">
                  <a:extLst>
                    <a:ext uri="{9D8B030D-6E8A-4147-A177-3AD203B41FA5}">
                      <a16:colId xmlns:a16="http://schemas.microsoft.com/office/drawing/2014/main" val="1139121566"/>
                    </a:ext>
                  </a:extLst>
                </a:gridCol>
                <a:gridCol w="3527395">
                  <a:extLst>
                    <a:ext uri="{9D8B030D-6E8A-4147-A177-3AD203B41FA5}">
                      <a16:colId xmlns:a16="http://schemas.microsoft.com/office/drawing/2014/main" val="468393532"/>
                    </a:ext>
                  </a:extLst>
                </a:gridCol>
                <a:gridCol w="3719744">
                  <a:extLst>
                    <a:ext uri="{9D8B030D-6E8A-4147-A177-3AD203B41FA5}">
                      <a16:colId xmlns:a16="http://schemas.microsoft.com/office/drawing/2014/main" val="1264373017"/>
                    </a:ext>
                  </a:extLst>
                </a:gridCol>
              </a:tblGrid>
              <a:tr h="665251">
                <a:tc gridSpan="3">
                  <a:txBody>
                    <a:bodyPr/>
                    <a:lstStyle/>
                    <a:p>
                      <a:pPr algn="ctr"/>
                      <a:r>
                        <a:rPr lang="en-CA" sz="3200" b="1" dirty="0">
                          <a:latin typeface="Gill Sans Nova Light" panose="020B0302020104020203" pitchFamily="34" charset="0"/>
                        </a:rPr>
                        <a:t>Database Searching using BOOLEAN Operators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22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17780"/>
                  </a:ext>
                </a:extLst>
              </a:tr>
              <a:tr h="164605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algn="ctr"/>
                      <a:r>
                        <a:rPr lang="en-CA" dirty="0">
                          <a:solidFill>
                            <a:schemeClr val="accent3"/>
                          </a:solidFill>
                        </a:rPr>
                        <a:t>AND</a:t>
                      </a:r>
                    </a:p>
                    <a:p>
                      <a:pPr algn="ctr"/>
                      <a:r>
                        <a:rPr lang="en-CA" dirty="0"/>
                        <a:t>Narrows the search:</a:t>
                      </a:r>
                    </a:p>
                    <a:p>
                      <a:pPr algn="ctr"/>
                      <a:r>
                        <a:rPr lang="en-CA" dirty="0"/>
                        <a:t>results will include both 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  <a:p>
                      <a:pPr algn="ctr"/>
                      <a:r>
                        <a:rPr lang="en-CA" dirty="0"/>
                        <a:t>Yeats </a:t>
                      </a:r>
                      <a:r>
                        <a:rPr lang="en-CA" dirty="0">
                          <a:solidFill>
                            <a:schemeClr val="accent3"/>
                          </a:solidFill>
                        </a:rPr>
                        <a:t>AND</a:t>
                      </a:r>
                      <a:r>
                        <a:rPr lang="en-CA" dirty="0"/>
                        <a:t> imagery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FD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5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algn="ctr"/>
                      <a:r>
                        <a:rPr lang="en-CA" dirty="0">
                          <a:solidFill>
                            <a:schemeClr val="accent3"/>
                          </a:solidFill>
                        </a:rPr>
                        <a:t>OR</a:t>
                      </a:r>
                    </a:p>
                    <a:p>
                      <a:pPr algn="ctr"/>
                      <a:r>
                        <a:rPr lang="en-CA" dirty="0"/>
                        <a:t>Broadens the search:</a:t>
                      </a:r>
                    </a:p>
                    <a:p>
                      <a:pPr algn="ctr"/>
                      <a:r>
                        <a:rPr lang="en-CA" dirty="0"/>
                        <a:t>results will include one or both terms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  <a:p>
                      <a:pPr algn="ctr"/>
                      <a:r>
                        <a:rPr lang="en-CA" dirty="0"/>
                        <a:t>imagery </a:t>
                      </a:r>
                      <a:r>
                        <a:rPr lang="en-CA" dirty="0">
                          <a:solidFill>
                            <a:schemeClr val="accent3"/>
                          </a:solidFill>
                        </a:rPr>
                        <a:t>OR</a:t>
                      </a:r>
                      <a:r>
                        <a:rPr lang="en-CA" dirty="0"/>
                        <a:t> symbolism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35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algn="ctr"/>
                      <a:r>
                        <a:rPr lang="en-CA" dirty="0">
                          <a:solidFill>
                            <a:schemeClr val="accent3"/>
                          </a:solidFill>
                        </a:rPr>
                        <a:t>NOT</a:t>
                      </a:r>
                    </a:p>
                    <a:p>
                      <a:pPr algn="ctr"/>
                      <a:r>
                        <a:rPr lang="en-CA" dirty="0"/>
                        <a:t>Narrows search specifically:</a:t>
                      </a:r>
                    </a:p>
                    <a:p>
                      <a:pPr algn="ctr"/>
                      <a:r>
                        <a:rPr lang="en-CA" dirty="0"/>
                        <a:t>results will not include the second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  <a:p>
                      <a:pPr algn="ctr"/>
                      <a:r>
                        <a:rPr lang="en-CA" dirty="0"/>
                        <a:t>poetry </a:t>
                      </a:r>
                      <a:r>
                        <a:rPr lang="en-CA" dirty="0">
                          <a:solidFill>
                            <a:schemeClr val="accent3"/>
                          </a:solidFill>
                        </a:rPr>
                        <a:t>NOT</a:t>
                      </a:r>
                      <a:r>
                        <a:rPr lang="en-CA" dirty="0"/>
                        <a:t> prose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411733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D0FF37BF-44A8-43CB-B4A4-F53D2687F274}"/>
              </a:ext>
            </a:extLst>
          </p:cNvPr>
          <p:cNvSpPr/>
          <p:nvPr/>
        </p:nvSpPr>
        <p:spPr>
          <a:xfrm>
            <a:off x="8469297" y="1882066"/>
            <a:ext cx="1198486" cy="10564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11B7E1-CB10-457D-B3AE-3102BD9AA45D}"/>
              </a:ext>
            </a:extLst>
          </p:cNvPr>
          <p:cNvSpPr/>
          <p:nvPr/>
        </p:nvSpPr>
        <p:spPr>
          <a:xfrm>
            <a:off x="9305277" y="1873187"/>
            <a:ext cx="1198486" cy="10564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9298FC-31EA-4CFB-B2C9-D7A447B18418}"/>
              </a:ext>
            </a:extLst>
          </p:cNvPr>
          <p:cNvSpPr/>
          <p:nvPr/>
        </p:nvSpPr>
        <p:spPr>
          <a:xfrm>
            <a:off x="8469297" y="3429000"/>
            <a:ext cx="1198486" cy="10564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E1C0C9-A1AB-4A9A-B391-4B26D749F3CF}"/>
              </a:ext>
            </a:extLst>
          </p:cNvPr>
          <p:cNvSpPr/>
          <p:nvPr/>
        </p:nvSpPr>
        <p:spPr>
          <a:xfrm>
            <a:off x="9305277" y="3428999"/>
            <a:ext cx="1198486" cy="10564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2BA928-5C30-4124-95E7-B79E0E2F741C}"/>
              </a:ext>
            </a:extLst>
          </p:cNvPr>
          <p:cNvSpPr/>
          <p:nvPr/>
        </p:nvSpPr>
        <p:spPr>
          <a:xfrm>
            <a:off x="8469297" y="5079778"/>
            <a:ext cx="1198486" cy="10564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9DADD3-5C8A-44EF-8C27-1A37E5920065}"/>
              </a:ext>
            </a:extLst>
          </p:cNvPr>
          <p:cNvSpPr/>
          <p:nvPr/>
        </p:nvSpPr>
        <p:spPr>
          <a:xfrm>
            <a:off x="9305277" y="5079778"/>
            <a:ext cx="1198486" cy="10564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D03A4-5223-40E5-9A84-8F7F8D074288}"/>
              </a:ext>
            </a:extLst>
          </p:cNvPr>
          <p:cNvSpPr txBox="1"/>
          <p:nvPr/>
        </p:nvSpPr>
        <p:spPr>
          <a:xfrm>
            <a:off x="8650739" y="2216741"/>
            <a:ext cx="65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yeats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4A51A-6F66-4593-8501-B5FDC80FFBD6}"/>
              </a:ext>
            </a:extLst>
          </p:cNvPr>
          <p:cNvSpPr txBox="1"/>
          <p:nvPr/>
        </p:nvSpPr>
        <p:spPr>
          <a:xfrm>
            <a:off x="9626128" y="2216741"/>
            <a:ext cx="919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imagery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10C7A6-A6ED-4F97-A4A2-F83BD0044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924" y="1778222"/>
            <a:ext cx="3589539" cy="14031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E39C09-E71F-49ED-975D-9822D0BC46FF}"/>
              </a:ext>
            </a:extLst>
          </p:cNvPr>
          <p:cNvSpPr txBox="1"/>
          <p:nvPr/>
        </p:nvSpPr>
        <p:spPr>
          <a:xfrm>
            <a:off x="8469297" y="3689730"/>
            <a:ext cx="919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imagery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E0CAE9-B427-46A5-9E10-97C22DFCA12D}"/>
              </a:ext>
            </a:extLst>
          </p:cNvPr>
          <p:cNvSpPr txBox="1"/>
          <p:nvPr/>
        </p:nvSpPr>
        <p:spPr>
          <a:xfrm>
            <a:off x="9753600" y="368973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symbolism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C9FF77-2531-4BE7-A550-4C80D94BF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885" y="3214162"/>
            <a:ext cx="3675578" cy="16960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0DB2CC-6AC6-4D58-B209-DE266D5DE30A}"/>
              </a:ext>
            </a:extLst>
          </p:cNvPr>
          <p:cNvSpPr txBox="1"/>
          <p:nvPr/>
        </p:nvSpPr>
        <p:spPr>
          <a:xfrm>
            <a:off x="8571262" y="5350490"/>
            <a:ext cx="81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poetry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A1E14B-AFF6-4B82-9703-4AC61CE05D6C}"/>
              </a:ext>
            </a:extLst>
          </p:cNvPr>
          <p:cNvSpPr txBox="1"/>
          <p:nvPr/>
        </p:nvSpPr>
        <p:spPr>
          <a:xfrm>
            <a:off x="9667783" y="5342985"/>
            <a:ext cx="71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prose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6908C6-4A41-4DC9-B16C-A9A997FC4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79" y="4943081"/>
            <a:ext cx="3653371" cy="14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05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0C0F02B-A071-4D99-907A-3AC7AB0CD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463879"/>
              </p:ext>
            </p:extLst>
          </p:nvPr>
        </p:nvGraphicFramePr>
        <p:xfrm>
          <a:off x="415031" y="563141"/>
          <a:ext cx="11125201" cy="6061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464">
                  <a:extLst>
                    <a:ext uri="{9D8B030D-6E8A-4147-A177-3AD203B41FA5}">
                      <a16:colId xmlns:a16="http://schemas.microsoft.com/office/drawing/2014/main" val="1139121566"/>
                    </a:ext>
                  </a:extLst>
                </a:gridCol>
                <a:gridCol w="5425737">
                  <a:extLst>
                    <a:ext uri="{9D8B030D-6E8A-4147-A177-3AD203B41FA5}">
                      <a16:colId xmlns:a16="http://schemas.microsoft.com/office/drawing/2014/main" val="1264373017"/>
                    </a:ext>
                  </a:extLst>
                </a:gridCol>
              </a:tblGrid>
              <a:tr h="499054">
                <a:tc gridSpan="2">
                  <a:txBody>
                    <a:bodyPr/>
                    <a:lstStyle/>
                    <a:p>
                      <a:pPr algn="ctr"/>
                      <a:r>
                        <a:rPr lang="en-CA" sz="3200" b="1" dirty="0">
                          <a:latin typeface="Gill Sans Nova Light" panose="020B0302020104020203" pitchFamily="34" charset="0"/>
                        </a:rPr>
                        <a:t>Database Searching using BOOLEAN operators</a:t>
                      </a:r>
                    </a:p>
                  </a:txBody>
                  <a:tcPr>
                    <a:solidFill>
                      <a:srgbClr val="F6A2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226676"/>
                  </a:ext>
                </a:extLst>
              </a:tr>
              <a:tr h="2757930">
                <a:tc>
                  <a:txBody>
                    <a:bodyPr/>
                    <a:lstStyle/>
                    <a:p>
                      <a:pPr algn="l"/>
                      <a:endParaRPr lang="en-CA" dirty="0"/>
                    </a:p>
                    <a:p>
                      <a:pPr algn="l"/>
                      <a:endParaRPr lang="en-CA" dirty="0"/>
                    </a:p>
                    <a:p>
                      <a:pPr algn="l"/>
                      <a:endParaRPr lang="en-CA" dirty="0"/>
                    </a:p>
                    <a:p>
                      <a:pPr algn="l"/>
                      <a:endParaRPr lang="en-CA" dirty="0"/>
                    </a:p>
                    <a:p>
                      <a:pPr algn="l"/>
                      <a:endParaRPr lang="en-CA" dirty="0"/>
                    </a:p>
                    <a:p>
                      <a:pPr algn="l"/>
                      <a:r>
                        <a:rPr lang="en-CA" dirty="0"/>
                        <a:t>             </a:t>
                      </a:r>
                      <a:r>
                        <a:rPr lang="en-CA" sz="2400" dirty="0"/>
                        <a:t>Yeats </a:t>
                      </a:r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AND (imagery OR </a:t>
                      </a:r>
                      <a:r>
                        <a:rPr lang="en-CA" sz="2400" dirty="0"/>
                        <a:t>symbolism)</a:t>
                      </a:r>
                    </a:p>
                    <a:p>
                      <a:pPr algn="l"/>
                      <a:r>
                        <a:rPr lang="en-CA" dirty="0"/>
                        <a:t>                          </a:t>
                      </a:r>
                    </a:p>
                    <a:p>
                      <a:pPr algn="l"/>
                      <a:endParaRPr lang="en-CA" dirty="0"/>
                    </a:p>
                    <a:p>
                      <a:pPr algn="l"/>
                      <a:endParaRPr lang="en-CA" dirty="0"/>
                    </a:p>
                    <a:p>
                      <a:pPr algn="l"/>
                      <a:endParaRPr lang="en-CA" dirty="0"/>
                    </a:p>
                    <a:p>
                      <a:pPr algn="l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17780"/>
                  </a:ext>
                </a:extLst>
              </a:tr>
              <a:tr h="424648">
                <a:tc gridSpan="2">
                  <a:txBody>
                    <a:bodyPr/>
                    <a:lstStyle/>
                    <a:p>
                      <a:pPr algn="ctr"/>
                      <a:r>
                        <a:rPr lang="en-CA" sz="2800" b="1" kern="1200" dirty="0">
                          <a:solidFill>
                            <a:schemeClr val="bg1"/>
                          </a:solidFill>
                          <a:latin typeface="Gill Sans Nova Light" panose="020B0302020104020203" pitchFamily="34" charset="0"/>
                          <a:ea typeface="+mn-ea"/>
                          <a:cs typeface="+mn-cs"/>
                        </a:rPr>
                        <a:t>PHRASE SEARCHING</a:t>
                      </a:r>
                    </a:p>
                  </a:txBody>
                  <a:tcPr>
                    <a:solidFill>
                      <a:srgbClr val="F59C0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473748"/>
                  </a:ext>
                </a:extLst>
              </a:tr>
              <a:tr h="1763929">
                <a:tc gridSpan="2">
                  <a:txBody>
                    <a:bodyPr/>
                    <a:lstStyle/>
                    <a:p>
                      <a:pPr algn="ctr"/>
                      <a:endParaRPr lang="en-CA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/>
                        <a:t>Yeats </a:t>
                      </a:r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AND “animal imagery”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</a:rPr>
                        <a:t> 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</a:rPr>
                        <a:t>“animal imagery” AND “The Second Coming”</a:t>
                      </a:r>
                      <a:endParaRPr lang="en-CA" sz="2400" dirty="0"/>
                    </a:p>
                    <a:p>
                      <a:pPr algn="ctr"/>
                      <a:r>
                        <a:rPr lang="en-CA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85706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8E0CAE9-B427-46A5-9E10-97C22DFCA12D}"/>
              </a:ext>
            </a:extLst>
          </p:cNvPr>
          <p:cNvSpPr txBox="1"/>
          <p:nvPr/>
        </p:nvSpPr>
        <p:spPr>
          <a:xfrm>
            <a:off x="8166030" y="2496549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symbolism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C8C45-9276-432C-8D2F-0A6183392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95" y="1785429"/>
            <a:ext cx="5241568" cy="25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4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0CC4-CE75-4F9F-8009-61E8AC2A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Gill Sans Nova Light" panose="020B0302020104020203" pitchFamily="34" charset="0"/>
              </a:rPr>
              <a:t>Agenda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9DF8C4-4395-436E-9A73-6C0369A6C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767031"/>
              </p:ext>
            </p:extLst>
          </p:nvPr>
        </p:nvGraphicFramePr>
        <p:xfrm>
          <a:off x="1293675" y="3073430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582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0CC4-CE75-4F9F-8009-61E8AC2A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Gill Sans Nova Light" panose="020B0302020104020203" pitchFamily="34" charset="0"/>
              </a:rPr>
              <a:t>assignment</a:t>
            </a:r>
            <a:r>
              <a:rPr lang="en-CA" dirty="0">
                <a:solidFill>
                  <a:schemeClr val="bg1"/>
                </a:solidFill>
              </a:rPr>
              <a:t>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9DF8C4-4395-436E-9A73-6C0369A6C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566900"/>
              </p:ext>
            </p:extLst>
          </p:nvPr>
        </p:nvGraphicFramePr>
        <p:xfrm>
          <a:off x="257452" y="2814221"/>
          <a:ext cx="11771791" cy="307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27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84AE063-2606-4A71-9239-E14D6132D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76"/>
          <a:stretch/>
        </p:blipFill>
        <p:spPr>
          <a:xfrm>
            <a:off x="1748900" y="1089291"/>
            <a:ext cx="7581531" cy="549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D07CEB-31D8-417C-97D5-45B53EEB8EA3}"/>
              </a:ext>
            </a:extLst>
          </p:cNvPr>
          <p:cNvSpPr txBox="1"/>
          <p:nvPr/>
        </p:nvSpPr>
        <p:spPr>
          <a:xfrm>
            <a:off x="2746636" y="269759"/>
            <a:ext cx="5403065" cy="5847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Gill Sans Nova Light" panose="020B03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http://leddy.uwindsor.ca/english</a:t>
            </a:r>
            <a:endParaRPr lang="en-CA" sz="3200" dirty="0">
              <a:solidFill>
                <a:schemeClr val="bg1"/>
              </a:solidFill>
              <a:latin typeface="Gill Sans Nova Light" panose="020B03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4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E7B8F-0BE1-443C-AA00-F4E09EE4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Gill Sans Nova Light" panose="020B0302020104020203" pitchFamily="34" charset="0"/>
              </a:rPr>
              <a:t>Search with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8463D-F9D3-4E8F-8445-E2A9969CC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989" y="2641297"/>
            <a:ext cx="7140022" cy="15754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000" b="1" dirty="0">
                <a:solidFill>
                  <a:srgbClr val="404040"/>
                </a:solidFill>
                <a:latin typeface="Gill Sans Nova Light" panose="020B0302020104020203" pitchFamily="34" charset="0"/>
              </a:rPr>
              <a:t>Why is searching a library database </a:t>
            </a:r>
          </a:p>
          <a:p>
            <a:pPr marL="0" indent="0" algn="ctr">
              <a:buNone/>
            </a:pPr>
            <a:r>
              <a:rPr lang="en-CA" sz="4000" b="1" dirty="0">
                <a:solidFill>
                  <a:srgbClr val="404040"/>
                </a:solidFill>
                <a:latin typeface="Gill Sans Nova Light" panose="020B0302020104020203" pitchFamily="34" charset="0"/>
              </a:rPr>
              <a:t>different than searching Google?</a:t>
            </a:r>
          </a:p>
        </p:txBody>
      </p:sp>
    </p:spTree>
    <p:extLst>
      <p:ext uri="{BB962C8B-B14F-4D97-AF65-F5344CB8AC3E}">
        <p14:creationId xmlns:p14="http://schemas.microsoft.com/office/powerpoint/2010/main" val="120002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E7B8F-0BE1-443C-AA00-F4E09EE4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Gill Sans Nova Light" panose="020B0302020104020203" pitchFamily="34" charset="0"/>
              </a:rPr>
              <a:t>Search with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8463D-F9D3-4E8F-8445-E2A9969CC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435" y="2628527"/>
            <a:ext cx="6735129" cy="1831766"/>
          </a:xfrm>
        </p:spPr>
        <p:txBody>
          <a:bodyPr>
            <a:noAutofit/>
          </a:bodyPr>
          <a:lstStyle/>
          <a:p>
            <a:pPr lvl="1"/>
            <a:r>
              <a:rPr lang="en-CA" sz="2600" b="1" dirty="0">
                <a:solidFill>
                  <a:schemeClr val="accent1"/>
                </a:solidFill>
                <a:latin typeface="Gill Sans Nova Light" panose="020B0302020104020203" pitchFamily="34" charset="0"/>
              </a:rPr>
              <a:t>SCOPE</a:t>
            </a:r>
            <a:r>
              <a:rPr lang="en-CA" sz="2600" dirty="0">
                <a:solidFill>
                  <a:srgbClr val="404040"/>
                </a:solidFill>
                <a:latin typeface="Gill Sans Nova Light" panose="020B0302020104020203" pitchFamily="34" charset="0"/>
              </a:rPr>
              <a:t>  -- What is it? </a:t>
            </a:r>
          </a:p>
          <a:p>
            <a:pPr lvl="1"/>
            <a:r>
              <a:rPr lang="en-CA" sz="2600" b="1" dirty="0">
                <a:solidFill>
                  <a:schemeClr val="accent1"/>
                </a:solidFill>
                <a:latin typeface="Gill Sans Nova Light" panose="020B0302020104020203" pitchFamily="34" charset="0"/>
              </a:rPr>
              <a:t>SOURCE</a:t>
            </a:r>
            <a:r>
              <a:rPr lang="en-CA" sz="2600" dirty="0">
                <a:solidFill>
                  <a:srgbClr val="404040"/>
                </a:solidFill>
                <a:latin typeface="Gill Sans Nova Light" panose="020B0302020104020203" pitchFamily="34" charset="0"/>
              </a:rPr>
              <a:t> -- Is it reliable, authoritative?</a:t>
            </a:r>
          </a:p>
          <a:p>
            <a:pPr lvl="1"/>
            <a:r>
              <a:rPr lang="en-CA" sz="2600" b="1" dirty="0">
                <a:solidFill>
                  <a:schemeClr val="accent1"/>
                </a:solidFill>
                <a:latin typeface="Gill Sans Nova Light" panose="020B0302020104020203" pitchFamily="34" charset="0"/>
              </a:rPr>
              <a:t>PURPOSE</a:t>
            </a:r>
            <a:r>
              <a:rPr lang="en-CA" sz="2600" dirty="0">
                <a:solidFill>
                  <a:srgbClr val="404040"/>
                </a:solidFill>
                <a:latin typeface="Gill Sans Nova Light" panose="020B0302020104020203" pitchFamily="34" charset="0"/>
              </a:rPr>
              <a:t> – When and why would I use it? </a:t>
            </a:r>
          </a:p>
        </p:txBody>
      </p:sp>
    </p:spTree>
    <p:extLst>
      <p:ext uri="{BB962C8B-B14F-4D97-AF65-F5344CB8AC3E}">
        <p14:creationId xmlns:p14="http://schemas.microsoft.com/office/powerpoint/2010/main" val="239591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CE53020-16B1-4BFB-A8FB-B8BE56A8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6AB5C8-9B17-4F0B-88AF-4CCAD1A4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44" y="2621997"/>
            <a:ext cx="5527771" cy="2277609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274320" tIns="182880" rIns="274320" bIns="182880" rtlCol="0" anchorCtr="1">
            <a:normAutofit/>
          </a:bodyPr>
          <a:lstStyle/>
          <a:p>
            <a:br>
              <a:rPr lang="en-CA" i="1" dirty="0">
                <a:solidFill>
                  <a:srgbClr val="FFFFFF"/>
                </a:solidFill>
              </a:rPr>
            </a:br>
            <a:endParaRPr lang="en-US" dirty="0">
              <a:solidFill>
                <a:schemeClr val="bg1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24EE2-AFD8-4D1F-BF93-37156C479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665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67304B-95E9-4EBF-BCB8-0F50367A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9781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4DC5C4-1716-470D-B4A1-4AF6B9AB0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739" y="3011748"/>
            <a:ext cx="5172469" cy="14981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000" dirty="0">
                <a:solidFill>
                  <a:srgbClr val="FFFFFF"/>
                </a:solidFill>
                <a:latin typeface="Gill Sans Nova Light" panose="020B0302020104020203" pitchFamily="34" charset="0"/>
              </a:rPr>
              <a:t>W.B. Yeats, </a:t>
            </a:r>
          </a:p>
          <a:p>
            <a:pPr marL="0" indent="0" algn="ctr">
              <a:buNone/>
            </a:pPr>
            <a:r>
              <a:rPr lang="en-CA" sz="4000" i="1" dirty="0">
                <a:solidFill>
                  <a:srgbClr val="FFFFFF"/>
                </a:solidFill>
                <a:latin typeface="Gill Sans Nova Light" panose="020B0302020104020203" pitchFamily="34" charset="0"/>
              </a:rPr>
              <a:t>The Second Coming</a:t>
            </a:r>
            <a:endParaRPr lang="en-CA" sz="4000" i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Image result for wb yeats second coming">
            <a:extLst>
              <a:ext uri="{FF2B5EF4-FFF2-40B4-BE49-F238E27FC236}">
                <a16:creationId xmlns:a16="http://schemas.microsoft.com/office/drawing/2014/main" id="{1625F029-7B3F-4EA9-869A-FBDE02789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92" y="723212"/>
            <a:ext cx="3763009" cy="509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7B9ABD-AE3B-4066-8C7B-D70EB28C31B3}"/>
              </a:ext>
            </a:extLst>
          </p:cNvPr>
          <p:cNvSpPr txBox="1"/>
          <p:nvPr/>
        </p:nvSpPr>
        <p:spPr>
          <a:xfrm>
            <a:off x="4975050" y="2448687"/>
            <a:ext cx="6413089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 fontScale="250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100" cap="all" spc="200" dirty="0">
                <a:solidFill>
                  <a:schemeClr val="bg1"/>
                </a:solidFill>
                <a:latin typeface="Gill Sans Nova Light" panose="020B0302020104020203" pitchFamily="34" charset="0"/>
                <a:ea typeface="+mj-ea"/>
                <a:cs typeface="+mj-cs"/>
              </a:rPr>
              <a:t>What do you know about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1100" cap="all" spc="200" dirty="0">
              <a:solidFill>
                <a:schemeClr val="bg1"/>
              </a:solidFill>
              <a:latin typeface="Gill Sans Nova Light" panose="020B0302020104020203" pitchFamily="34" charset="0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100" b="1" cap="all" spc="200" dirty="0">
                <a:solidFill>
                  <a:schemeClr val="bg1"/>
                </a:solidFill>
                <a:latin typeface="Gill Sans Nova Light" panose="020B0302020104020203" pitchFamily="34" charset="0"/>
                <a:ea typeface="+mj-ea"/>
                <a:cs typeface="+mj-cs"/>
              </a:rPr>
              <a:t>William Butler Yeats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100" cap="all" spc="200" dirty="0">
                <a:solidFill>
                  <a:schemeClr val="bg1"/>
                </a:solidFill>
                <a:latin typeface="Gill Sans Nova Light" panose="020B0302020104020203" pitchFamily="34" charset="0"/>
                <a:ea typeface="+mj-ea"/>
                <a:cs typeface="+mj-cs"/>
              </a:rPr>
              <a:t>1865-1939</a:t>
            </a:r>
            <a:endParaRPr lang="en-US" sz="1500" cap="all" spc="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2C8CFF3-1768-4D47-AF59-47911390E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74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B05EA52-9370-4EC0-A437-A17F4A88C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61" y="802767"/>
            <a:ext cx="368503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william butler yeats">
            <a:extLst>
              <a:ext uri="{FF2B5EF4-FFF2-40B4-BE49-F238E27FC236}">
                <a16:creationId xmlns:a16="http://schemas.microsoft.com/office/drawing/2014/main" id="{44367590-0F23-4A24-A29F-F28117825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r="-3" b="-3"/>
          <a:stretch/>
        </p:blipFill>
        <p:spPr bwMode="auto">
          <a:xfrm>
            <a:off x="1123901" y="1122807"/>
            <a:ext cx="3044952" cy="429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713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78B970DE-5A43-4F63-952E-BF80274F3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6" b="31421"/>
          <a:stretch/>
        </p:blipFill>
        <p:spPr bwMode="auto">
          <a:xfrm rot="16200000">
            <a:off x="-896372" y="2854505"/>
            <a:ext cx="3074006" cy="855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D98A52-90E4-41BC-8D3C-F29E364DE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119" y="229294"/>
            <a:ext cx="9975388" cy="6409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801078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8C94769C2AC438B9D3771D41A3632" ma:contentTypeVersion="11" ma:contentTypeDescription="Create a new document." ma:contentTypeScope="" ma:versionID="cb464757884aae6527e8d70ef7535fca">
  <xsd:schema xmlns:xsd="http://www.w3.org/2001/XMLSchema" xmlns:xs="http://www.w3.org/2001/XMLSchema" xmlns:p="http://schemas.microsoft.com/office/2006/metadata/properties" xmlns:ns3="4f51a5a8-0b54-4eef-8e5d-77da67dc0b2b" xmlns:ns4="fa99f497-0295-40bb-802c-f1f70ab79835" targetNamespace="http://schemas.microsoft.com/office/2006/metadata/properties" ma:root="true" ma:fieldsID="d73cfa471c0cae8e364ea0cb4640d8ef" ns3:_="" ns4:_="">
    <xsd:import namespace="4f51a5a8-0b54-4eef-8e5d-77da67dc0b2b"/>
    <xsd:import namespace="fa99f497-0295-40bb-802c-f1f70ab798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1a5a8-0b54-4eef-8e5d-77da67dc0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9f497-0295-40bb-802c-f1f70ab7983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875241-F9E4-4B0D-B2D5-A61C84C8D3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170AC4-B20E-43C2-8471-891B2ECDE5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51a5a8-0b54-4eef-8e5d-77da67dc0b2b"/>
    <ds:schemaRef ds:uri="fa99f497-0295-40bb-802c-f1f70ab798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3A6BF8-2B88-41B0-A2BA-6690AAE128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287</Words>
  <Application>Microsoft Office PowerPoint</Application>
  <PresentationFormat>Widescreen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Gill Sans Nova Light</vt:lpstr>
      <vt:lpstr>Parcel</vt:lpstr>
      <vt:lpstr>Writing about literature  october 2019  Library Research package</vt:lpstr>
      <vt:lpstr>Agenda </vt:lpstr>
      <vt:lpstr>assignment </vt:lpstr>
      <vt:lpstr>PowerPoint Presentation</vt:lpstr>
      <vt:lpstr>Search with awareness</vt:lpstr>
      <vt:lpstr>Search with awareness</vt:lpstr>
      <vt:lpstr> </vt:lpstr>
      <vt:lpstr>PowerPoint Presentation</vt:lpstr>
      <vt:lpstr>PowerPoint Presentation</vt:lpstr>
      <vt:lpstr>Database records  (common fields of information = metadata)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about literature  october 2019  Library Research package</dc:title>
  <dc:creator>Joan Dalton</dc:creator>
  <cp:lastModifiedBy>Joan Dalton</cp:lastModifiedBy>
  <cp:revision>21</cp:revision>
  <dcterms:created xsi:type="dcterms:W3CDTF">2019-10-21T19:22:22Z</dcterms:created>
  <dcterms:modified xsi:type="dcterms:W3CDTF">2019-10-28T13:24:28Z</dcterms:modified>
</cp:coreProperties>
</file>