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3"/>
  </p:handoutMasterIdLst>
  <p:sldIdLst>
    <p:sldId id="278" r:id="rId2"/>
    <p:sldId id="258" r:id="rId3"/>
    <p:sldId id="259" r:id="rId4"/>
    <p:sldId id="260" r:id="rId5"/>
    <p:sldId id="279" r:id="rId6"/>
    <p:sldId id="280" r:id="rId7"/>
    <p:sldId id="281" r:id="rId8"/>
    <p:sldId id="282" r:id="rId9"/>
    <p:sldId id="287" r:id="rId10"/>
    <p:sldId id="284" r:id="rId11"/>
    <p:sldId id="261" r:id="rId12"/>
    <p:sldId id="285" r:id="rId13"/>
    <p:sldId id="262" r:id="rId14"/>
    <p:sldId id="263" r:id="rId15"/>
    <p:sldId id="275" r:id="rId16"/>
    <p:sldId id="272" r:id="rId17"/>
    <p:sldId id="276" r:id="rId18"/>
    <p:sldId id="265" r:id="rId19"/>
    <p:sldId id="286" r:id="rId20"/>
    <p:sldId id="288" r:id="rId21"/>
    <p:sldId id="266" r:id="rId22"/>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7" d="100"/>
          <a:sy n="97" d="100"/>
        </p:scale>
        <p:origin x="1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1440" tIns="45720" rIns="91440" bIns="45720" rtlCol="0"/>
          <a:lstStyle>
            <a:lvl1pPr algn="r">
              <a:defRPr sz="1200"/>
            </a:lvl1pPr>
          </a:lstStyle>
          <a:p>
            <a:fld id="{CEB26108-D51D-4490-8F05-BBBD2EEA1558}" type="datetimeFigureOut">
              <a:rPr lang="en-US" smtClean="0"/>
              <a:t>9/23/2015</a:t>
            </a:fld>
            <a:endParaRPr lang="en-US"/>
          </a:p>
        </p:txBody>
      </p:sp>
      <p:sp>
        <p:nvSpPr>
          <p:cNvPr id="4" name="Footer Placeholder 3"/>
          <p:cNvSpPr>
            <a:spLocks noGrp="1"/>
          </p:cNvSpPr>
          <p:nvPr>
            <p:ph type="ftr" sz="quarter" idx="2"/>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58238"/>
            <a:ext cx="3005138" cy="461962"/>
          </a:xfrm>
          <a:prstGeom prst="rect">
            <a:avLst/>
          </a:prstGeom>
        </p:spPr>
        <p:txBody>
          <a:bodyPr vert="horz" lIns="91440" tIns="45720" rIns="91440" bIns="45720" rtlCol="0" anchor="b"/>
          <a:lstStyle>
            <a:lvl1pPr algn="r">
              <a:defRPr sz="1200"/>
            </a:lvl1pPr>
          </a:lstStyle>
          <a:p>
            <a:fld id="{B7D2B665-368F-4AEC-BAA7-D8BA018A9FB7}" type="slidenum">
              <a:rPr lang="en-US" smtClean="0"/>
              <a:t>‹#›</a:t>
            </a:fld>
            <a:endParaRPr lang="en-US"/>
          </a:p>
        </p:txBody>
      </p:sp>
    </p:spTree>
    <p:extLst>
      <p:ext uri="{BB962C8B-B14F-4D97-AF65-F5344CB8AC3E}">
        <p14:creationId xmlns:p14="http://schemas.microsoft.com/office/powerpoint/2010/main" val="33884662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9E1E3"/>
              </a:solidFill>
            </a:endParaRPr>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9E1E3"/>
              </a:solidFill>
            </a:endParaRPr>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97C071-962F-423E-9EAC-55677D71CE61}"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C059B-A06E-43B4-80F2-F7B5131AE6EE}" type="slidenum">
              <a:rPr lang="en-US" smtClean="0"/>
              <a:pPr/>
              <a:t>‹#›</a:t>
            </a:fld>
            <a:endParaRPr lang="en-US"/>
          </a:p>
        </p:txBody>
      </p:sp>
    </p:spTree>
    <p:extLst>
      <p:ext uri="{BB962C8B-B14F-4D97-AF65-F5344CB8AC3E}">
        <p14:creationId xmlns:p14="http://schemas.microsoft.com/office/powerpoint/2010/main" val="1190055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7C071-962F-423E-9EAC-55677D71CE61}"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C059B-A06E-43B4-80F2-F7B5131AE6EE}" type="slidenum">
              <a:rPr lang="en-US" smtClean="0"/>
              <a:pPr/>
              <a:t>‹#›</a:t>
            </a:fld>
            <a:endParaRPr lang="en-US"/>
          </a:p>
        </p:txBody>
      </p:sp>
    </p:spTree>
    <p:extLst>
      <p:ext uri="{BB962C8B-B14F-4D97-AF65-F5344CB8AC3E}">
        <p14:creationId xmlns:p14="http://schemas.microsoft.com/office/powerpoint/2010/main" val="189591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7C071-962F-423E-9EAC-55677D71CE61}"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C059B-A06E-43B4-80F2-F7B5131AE6EE}" type="slidenum">
              <a:rPr lang="en-US" smtClean="0"/>
              <a:pPr/>
              <a:t>‹#›</a:t>
            </a:fld>
            <a:endParaRPr lang="en-US"/>
          </a:p>
        </p:txBody>
      </p:sp>
    </p:spTree>
    <p:extLst>
      <p:ext uri="{BB962C8B-B14F-4D97-AF65-F5344CB8AC3E}">
        <p14:creationId xmlns:p14="http://schemas.microsoft.com/office/powerpoint/2010/main" val="98101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97C071-962F-423E-9EAC-55677D71CE61}"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C059B-A06E-43B4-80F2-F7B5131AE6EE}" type="slidenum">
              <a:rPr lang="en-US" smtClean="0"/>
              <a:pPr/>
              <a:t>‹#›</a:t>
            </a:fld>
            <a:endParaRPr lang="en-US"/>
          </a:p>
        </p:txBody>
      </p:sp>
    </p:spTree>
    <p:extLst>
      <p:ext uri="{BB962C8B-B14F-4D97-AF65-F5344CB8AC3E}">
        <p14:creationId xmlns:p14="http://schemas.microsoft.com/office/powerpoint/2010/main" val="31702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9E1E3"/>
              </a:solidFill>
            </a:endParaRPr>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9E1E3"/>
              </a:solidFill>
            </a:endParaRPr>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9C97C071-962F-423E-9EAC-55677D71CE61}"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C059B-A06E-43B4-80F2-F7B5131AE6EE}" type="slidenum">
              <a:rPr lang="en-US" smtClean="0"/>
              <a:pPr/>
              <a:t>‹#›</a:t>
            </a:fld>
            <a:endParaRPr lang="en-US"/>
          </a:p>
        </p:txBody>
      </p:sp>
    </p:spTree>
    <p:extLst>
      <p:ext uri="{BB962C8B-B14F-4D97-AF65-F5344CB8AC3E}">
        <p14:creationId xmlns:p14="http://schemas.microsoft.com/office/powerpoint/2010/main" val="358426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97C071-962F-423E-9EAC-55677D71CE61}" type="datetimeFigureOut">
              <a:rPr lang="en-US" smtClean="0"/>
              <a:pPr/>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C059B-A06E-43B4-80F2-F7B5131AE6EE}"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938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97C071-962F-423E-9EAC-55677D71CE61}" type="datetimeFigureOut">
              <a:rPr lang="en-US" smtClean="0"/>
              <a:pPr/>
              <a:t>9/23/2015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0C059B-A06E-43B4-80F2-F7B5131AE6EE}" type="slidenum">
              <a:rPr lang="en-US" smtClean="0"/>
              <a:pPr/>
              <a:t>‹#›</a:t>
            </a:fld>
            <a:endParaRPr lang="en-US"/>
          </a:p>
        </p:txBody>
      </p:sp>
    </p:spTree>
    <p:extLst>
      <p:ext uri="{BB962C8B-B14F-4D97-AF65-F5344CB8AC3E}">
        <p14:creationId xmlns:p14="http://schemas.microsoft.com/office/powerpoint/2010/main" val="371154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7C071-962F-423E-9EAC-55677D71CE61}" type="datetimeFigureOut">
              <a:rPr lang="en-US" smtClean="0"/>
              <a:pPr/>
              <a:t>9/23/2015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0C059B-A06E-43B4-80F2-F7B5131AE6EE}" type="slidenum">
              <a:rPr lang="en-US" smtClean="0"/>
              <a:pPr/>
              <a:t>‹#›</a:t>
            </a:fld>
            <a:endParaRPr lang="en-US"/>
          </a:p>
        </p:txBody>
      </p:sp>
    </p:spTree>
    <p:extLst>
      <p:ext uri="{BB962C8B-B14F-4D97-AF65-F5344CB8AC3E}">
        <p14:creationId xmlns:p14="http://schemas.microsoft.com/office/powerpoint/2010/main" val="1303254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7C071-962F-423E-9EAC-55677D71CE61}" type="datetimeFigureOut">
              <a:rPr lang="en-US" smtClean="0"/>
              <a:pPr/>
              <a:t>9/23/2015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0C059B-A06E-43B4-80F2-F7B5131AE6EE}" type="slidenum">
              <a:rPr lang="en-US" smtClean="0"/>
              <a:pPr/>
              <a:t>‹#›</a:t>
            </a:fld>
            <a:endParaRPr lang="en-US"/>
          </a:p>
        </p:txBody>
      </p:sp>
    </p:spTree>
    <p:extLst>
      <p:ext uri="{BB962C8B-B14F-4D97-AF65-F5344CB8AC3E}">
        <p14:creationId xmlns:p14="http://schemas.microsoft.com/office/powerpoint/2010/main" val="308804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9E1E3"/>
              </a:solidFill>
            </a:endParaRPr>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9E1E3"/>
              </a:solidFill>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9C97C071-962F-423E-9EAC-55677D71CE61}" type="datetimeFigureOut">
              <a:rPr lang="en-US" smtClean="0"/>
              <a:pPr/>
              <a:t>9/23/2015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90C059B-A06E-43B4-80F2-F7B5131AE6EE}" type="slidenum">
              <a:rPr lang="en-US" smtClean="0">
                <a:solidFill>
                  <a:srgbClr val="434342"/>
                </a:solidFill>
              </a:rPr>
              <a:pPr/>
              <a:t>‹#›</a:t>
            </a:fld>
            <a:endParaRPr lang="en-US">
              <a:solidFill>
                <a:srgbClr val="434342"/>
              </a:solidFill>
            </a:endParaRPr>
          </a:p>
        </p:txBody>
      </p:sp>
    </p:spTree>
    <p:extLst>
      <p:ext uri="{BB962C8B-B14F-4D97-AF65-F5344CB8AC3E}">
        <p14:creationId xmlns:p14="http://schemas.microsoft.com/office/powerpoint/2010/main" val="210609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9E1E3"/>
              </a:solidFill>
            </a:endParaRPr>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9E1E3"/>
              </a:solidFill>
            </a:endParaRPr>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7C071-962F-423E-9EAC-55677D71CE61}" type="datetimeFigureOut">
              <a:rPr lang="en-US" smtClean="0"/>
              <a:pPr/>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C059B-A06E-43B4-80F2-F7B5131AE6EE}" type="slidenum">
              <a:rPr lang="en-US" smtClean="0"/>
              <a:pPr/>
              <a:t>‹#›</a:t>
            </a:fld>
            <a:endParaRPr lang="en-US"/>
          </a:p>
        </p:txBody>
      </p:sp>
    </p:spTree>
    <p:extLst>
      <p:ext uri="{BB962C8B-B14F-4D97-AF65-F5344CB8AC3E}">
        <p14:creationId xmlns:p14="http://schemas.microsoft.com/office/powerpoint/2010/main" val="2058846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9E1E3"/>
              </a:solidFill>
            </a:endParaRPr>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9E1E3"/>
              </a:solidFill>
            </a:endParaRPr>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9C97C071-962F-423E-9EAC-55677D71CE61}" type="datetimeFigureOut">
              <a:rPr lang="en-US" smtClean="0"/>
              <a:pPr/>
              <a:t>9/23/2015</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90C059B-A06E-43B4-80F2-F7B5131AE6EE}" type="slidenum">
              <a:rPr lang="en-US" smtClean="0"/>
              <a:pPr/>
              <a:t>‹#›</a:t>
            </a:fld>
            <a:endParaRPr lang="en-US"/>
          </a:p>
        </p:txBody>
      </p:sp>
    </p:spTree>
    <p:extLst>
      <p:ext uri="{BB962C8B-B14F-4D97-AF65-F5344CB8AC3E}">
        <p14:creationId xmlns:p14="http://schemas.microsoft.com/office/powerpoint/2010/main" val="1930819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leddy.uwindsor.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leddy.uwindsor.ca/"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primo.uwindsor.ca/primo_library/libweb/action/search.do?mode=Basic&amp;vid=UWINDSOR&amp;tab=tab1&amp;"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leddy.uwindsor.ca/business-administration"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leddy.uwindsor.ca/report-proble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led.uwindsor.ca/proquest-business" TargetMode="External"/><Relationship Id="rId2" Type="http://schemas.openxmlformats.org/officeDocument/2006/relationships/hyperlink" Target="http://led.uwindsor.ca/business-source-complete" TargetMode="Externa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hyperlink" Target="http://led.uwindsor.ca/google-scholar" TargetMode="External"/><Relationship Id="rId4" Type="http://schemas.openxmlformats.org/officeDocument/2006/relationships/hyperlink" Target="http://led.uwindsor.ca/psycinfo"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kball@uwindsor.ca" TargetMode="External"/><Relationship Id="rId2" Type="http://schemas.openxmlformats.org/officeDocument/2006/relationships/hyperlink" Target="http://leddy.uwindsor.ca/interlibrary-loan" TargetMode="External"/><Relationship Id="rId1" Type="http://schemas.openxmlformats.org/officeDocument/2006/relationships/slideLayout" Target="../slideLayouts/slideLayout7.xml"/><Relationship Id="rId4" Type="http://schemas.openxmlformats.org/officeDocument/2006/relationships/hyperlink" Target="http://leddy.uwindsor.ca/borrowing-from-other-Canadian-universiti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uwindsor.ca/aio/turnitincom" TargetMode="External"/><Relationship Id="rId2" Type="http://schemas.openxmlformats.org/officeDocument/2006/relationships/hyperlink" Target="https://owl.english.purdue.edu/owl/resource/560/01/" TargetMode="External"/><Relationship Id="rId1" Type="http://schemas.openxmlformats.org/officeDocument/2006/relationships/slideLayout" Target="../slideLayouts/slideLayout7.xml"/><Relationship Id="rId5" Type="http://schemas.openxmlformats.org/officeDocument/2006/relationships/hyperlink" Target="mailto:kball@uwindsor.ca" TargetMode="External"/><Relationship Id="rId4" Type="http://schemas.openxmlformats.org/officeDocument/2006/relationships/hyperlink" Target="http://leddy.uwindsor.ca/writing-help-services"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mailto:kball@uwindsor.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lassdoor.ca/" TargetMode="External"/><Relationship Id="rId2" Type="http://schemas.openxmlformats.org/officeDocument/2006/relationships/hyperlink" Target="https://www.glassdoor.com/" TargetMode="External"/><Relationship Id="rId1" Type="http://schemas.openxmlformats.org/officeDocument/2006/relationships/slideLayout" Target="../slideLayouts/slideLayout2.xml"/><Relationship Id="rId4" Type="http://schemas.openxmlformats.org/officeDocument/2006/relationships/hyperlink" Target="http://247wallst.com/special-report/2015/06/29/the-worst-companies-to-work-fo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a.indeed.com/cmp" TargetMode="External"/><Relationship Id="rId2" Type="http://schemas.openxmlformats.org/officeDocument/2006/relationships/hyperlink" Target="http://indeed.com/cmp" TargetMode="External"/><Relationship Id="rId1" Type="http://schemas.openxmlformats.org/officeDocument/2006/relationships/slideLayout" Target="../slideLayouts/slideLayout2.xml"/><Relationship Id="rId4" Type="http://schemas.openxmlformats.org/officeDocument/2006/relationships/hyperlink" Target="http://www.tbs-sct.gc.ca/psm-fpfm/modernizing-modernisation/pses-saff/index-eng.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609422">
            <a:off x="1358424" y="2322852"/>
            <a:ext cx="7531497" cy="1204306"/>
          </a:xfrm>
        </p:spPr>
        <p:txBody>
          <a:bodyPr>
            <a:normAutofit/>
          </a:bodyPr>
          <a:lstStyle/>
          <a:p>
            <a:endParaRPr lang="en-US" sz="1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rot="19581984">
            <a:off x="3590975" y="2872803"/>
            <a:ext cx="3909105" cy="329259"/>
          </a:xfrm>
        </p:spPr>
        <p:txBody>
          <a:bodyPr/>
          <a:lstStyle/>
          <a:p>
            <a:r>
              <a:rPr lang="en-US" b="1" dirty="0" err="1" smtClean="0">
                <a:solidFill>
                  <a:schemeClr val="accent2"/>
                </a:solidFill>
                <a:latin typeface="Arial Black" panose="020B0A04020102020204" pitchFamily="34" charset="0"/>
                <a:cs typeface="Arial" panose="020B0604020202020204" pitchFamily="34" charset="0"/>
              </a:rPr>
              <a:t>Leddy</a:t>
            </a:r>
            <a:r>
              <a:rPr lang="en-US" b="1" dirty="0" smtClean="0">
                <a:solidFill>
                  <a:schemeClr val="accent2"/>
                </a:solidFill>
                <a:latin typeface="Arial Black" panose="020B0A04020102020204" pitchFamily="34" charset="0"/>
                <a:cs typeface="Arial" panose="020B0604020202020204" pitchFamily="34" charset="0"/>
              </a:rPr>
              <a:t> library</a:t>
            </a:r>
            <a:endParaRPr lang="en-US" b="1" dirty="0">
              <a:solidFill>
                <a:schemeClr val="accent2"/>
              </a:solidFill>
              <a:latin typeface="Arial Black" panose="020B0A04020102020204" pitchFamily="34" charset="0"/>
              <a:cs typeface="Arial" panose="020B0604020202020204" pitchFamily="34" charset="0"/>
            </a:endParaRPr>
          </a:p>
        </p:txBody>
      </p:sp>
      <p:pic>
        <p:nvPicPr>
          <p:cNvPr id="1026" name="Picture 2" descr="Leddy Library home">
            <a:hlinkClick r:id="rId2" tooltip="Leddy Library h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05078">
            <a:off x="2797338" y="2827771"/>
            <a:ext cx="3360420" cy="6972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26942" y="5782815"/>
            <a:ext cx="4500282" cy="646331"/>
          </a:xfrm>
          <a:prstGeom prst="rect">
            <a:avLst/>
          </a:prstGeom>
          <a:noFill/>
        </p:spPr>
        <p:txBody>
          <a:bodyPr wrap="square" rtlCol="0">
            <a:spAutoFit/>
          </a:bodyPr>
          <a:lstStyle/>
          <a:p>
            <a:pPr algn="r"/>
            <a:r>
              <a:rPr lang="en-US" b="1" dirty="0">
                <a:latin typeface="Arial" panose="020B0604020202020204" pitchFamily="34" charset="0"/>
                <a:cs typeface="Arial" panose="020B0604020202020204" pitchFamily="34" charset="0"/>
              </a:rPr>
              <a:t>Managing Employees </a:t>
            </a:r>
            <a:r>
              <a:rPr lang="en-US" b="1" dirty="0" smtClean="0">
                <a:latin typeface="Arial" panose="020B0604020202020204" pitchFamily="34" charset="0"/>
                <a:cs typeface="Arial" panose="020B0604020202020204" pitchFamily="34" charset="0"/>
              </a:rPr>
              <a:t>78-613</a:t>
            </a:r>
          </a:p>
          <a:p>
            <a:pPr algn="r"/>
            <a:r>
              <a:rPr lang="en-US" b="1" dirty="0" smtClean="0">
                <a:latin typeface="Arial" panose="020B0604020202020204" pitchFamily="34" charset="0"/>
                <a:cs typeface="Arial" panose="020B0604020202020204" pitchFamily="34" charset="0"/>
              </a:rPr>
              <a:t>Fall 2015</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92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06" y="627745"/>
            <a:ext cx="9654988" cy="817582"/>
          </a:xfrm>
        </p:spPr>
        <p:txBody>
          <a:bodyPr/>
          <a:lstStyle/>
          <a:p>
            <a:pPr algn="ctr"/>
            <a:r>
              <a:rPr lang="en-US" sz="2000" b="1" cap="none" dirty="0" smtClean="0">
                <a:latin typeface="Arial" panose="020B0604020202020204" pitchFamily="34" charset="0"/>
                <a:cs typeface="Arial" panose="020B0604020202020204" pitchFamily="34" charset="0"/>
              </a:rPr>
              <a:t>Once you Have  Identified the OB Issues That Need to be Addressed, You Will Want to Look For Additional Information To Support Your Analysis</a:t>
            </a: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85365" y="1954926"/>
            <a:ext cx="8059270" cy="2506715"/>
          </a:xfrm>
          <a:solidFill>
            <a:schemeClr val="bg1">
              <a:lumMod val="90000"/>
            </a:schemeClr>
          </a:solidFill>
        </p:spPr>
        <p:txBody>
          <a:bodyPr>
            <a:normAutofit/>
          </a:bodyPr>
          <a:lstStyle/>
          <a:p>
            <a:pPr marL="0" indent="0"/>
            <a:endParaRPr lang="en-US" b="0" dirty="0" smtClean="0">
              <a:latin typeface="Arial" panose="020B0604020202020204" pitchFamily="34" charset="0"/>
              <a:cs typeface="Arial" panose="020B0604020202020204" pitchFamily="34" charset="0"/>
            </a:endParaRPr>
          </a:p>
          <a:p>
            <a:pPr marL="0" indent="0"/>
            <a:r>
              <a:rPr lang="en-US" b="0" dirty="0" smtClean="0">
                <a:latin typeface="Arial" panose="020B0604020202020204" pitchFamily="34" charset="0"/>
                <a:cs typeface="Arial" panose="020B0604020202020204" pitchFamily="34" charset="0"/>
              </a:rPr>
              <a:t>Your textbook will probably give you enough information on the theoretical </a:t>
            </a:r>
            <a:r>
              <a:rPr lang="en-US" b="0" dirty="0" err="1" smtClean="0">
                <a:latin typeface="Arial" panose="020B0604020202020204" pitchFamily="34" charset="0"/>
                <a:cs typeface="Arial" panose="020B0604020202020204" pitchFamily="34" charset="0"/>
              </a:rPr>
              <a:t>ob</a:t>
            </a:r>
            <a:r>
              <a:rPr lang="en-US" b="0" dirty="0" smtClean="0">
                <a:latin typeface="Arial" panose="020B0604020202020204" pitchFamily="34" charset="0"/>
                <a:cs typeface="Arial" panose="020B0604020202020204" pitchFamily="34" charset="0"/>
              </a:rPr>
              <a:t>/</a:t>
            </a:r>
            <a:r>
              <a:rPr lang="en-US" b="0" dirty="0" err="1" smtClean="0">
                <a:latin typeface="Arial" panose="020B0604020202020204" pitchFamily="34" charset="0"/>
                <a:cs typeface="Arial" panose="020B0604020202020204" pitchFamily="34" charset="0"/>
              </a:rPr>
              <a:t>hr</a:t>
            </a:r>
            <a:r>
              <a:rPr lang="en-US" b="0" dirty="0" smtClean="0">
                <a:latin typeface="Arial" panose="020B0604020202020204" pitchFamily="34" charset="0"/>
                <a:cs typeface="Arial" panose="020B0604020202020204" pitchFamily="34" charset="0"/>
              </a:rPr>
              <a:t> frameworks and concepts. However, you might want to find out, for example, what other similar companies have done to resolve the problems you have identified.</a:t>
            </a:r>
          </a:p>
          <a:p>
            <a:pPr marL="0" indent="0"/>
            <a:endParaRPr lang="en-US" b="0" dirty="0">
              <a:latin typeface="Arial" panose="020B0604020202020204" pitchFamily="34" charset="0"/>
              <a:cs typeface="Arial" panose="020B0604020202020204" pitchFamily="34" charset="0"/>
            </a:endParaRPr>
          </a:p>
          <a:p>
            <a:pPr marL="0" indent="0"/>
            <a:r>
              <a:rPr lang="en-US" b="0" dirty="0" smtClean="0">
                <a:latin typeface="Arial" panose="020B0604020202020204" pitchFamily="34" charset="0"/>
                <a:cs typeface="Arial" panose="020B0604020202020204" pitchFamily="34" charset="0"/>
              </a:rPr>
              <a:t>This information may be contained in sources such as books, journal and trade magazine articles, blogs, research-oriented websites.</a:t>
            </a:r>
          </a:p>
        </p:txBody>
      </p:sp>
    </p:spTree>
    <p:extLst>
      <p:ext uri="{BB962C8B-B14F-4D97-AF65-F5344CB8AC3E}">
        <p14:creationId xmlns:p14="http://schemas.microsoft.com/office/powerpoint/2010/main" val="3140313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35468" y="378298"/>
            <a:ext cx="4358640" cy="701040"/>
          </a:xfrm>
        </p:spPr>
        <p:txBody>
          <a:bodyPr/>
          <a:lstStyle/>
          <a:p>
            <a:pPr algn="ctr"/>
            <a:r>
              <a:rPr lang="en-US" sz="2000" b="1" dirty="0" err="1">
                <a:latin typeface="Arial" panose="020B0604020202020204" pitchFamily="34" charset="0"/>
                <a:cs typeface="Arial" panose="020B0604020202020204" pitchFamily="34" charset="0"/>
              </a:rPr>
              <a:t>L</a:t>
            </a:r>
            <a:r>
              <a:rPr lang="en-US" sz="2000" b="1" cap="none" dirty="0" err="1">
                <a:latin typeface="Arial" panose="020B0604020202020204" pitchFamily="34" charset="0"/>
                <a:cs typeface="Arial" panose="020B0604020202020204" pitchFamily="34" charset="0"/>
              </a:rPr>
              <a:t>eddy</a:t>
            </a:r>
            <a:r>
              <a:rPr lang="en-US" sz="2000" b="1" cap="none" dirty="0">
                <a:latin typeface="Arial" panose="020B0604020202020204" pitchFamily="34" charset="0"/>
                <a:cs typeface="Arial" panose="020B0604020202020204" pitchFamily="34" charset="0"/>
              </a:rPr>
              <a:t> Library Home Page</a:t>
            </a:r>
            <a:r>
              <a:rPr lang="en-US" cap="none" dirty="0" smtClean="0">
                <a:latin typeface="Arial" panose="020B0604020202020204" pitchFamily="34" charset="0"/>
                <a:cs typeface="Arial" panose="020B0604020202020204" pitchFamily="34" charset="0"/>
              </a:rPr>
              <a:t/>
            </a:r>
            <a:br>
              <a:rPr lang="en-US" cap="none" dirty="0" smtClean="0">
                <a:latin typeface="Arial" panose="020B0604020202020204" pitchFamily="34" charset="0"/>
                <a:cs typeface="Arial" panose="020B0604020202020204" pitchFamily="34" charset="0"/>
              </a:rPr>
            </a:br>
            <a:r>
              <a:rPr lang="en-US" sz="2000" cap="none" dirty="0">
                <a:latin typeface="Arial" panose="020B0604020202020204" pitchFamily="34" charset="0"/>
                <a:cs typeface="Arial" panose="020B0604020202020204" pitchFamily="34" charset="0"/>
                <a:hlinkClick r:id="rId2"/>
              </a:rPr>
              <a:t>http://leddy.uwindsor.ca</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511159" y="3238038"/>
            <a:ext cx="2208891" cy="523220"/>
          </a:xfrm>
          <a:prstGeom prst="rect">
            <a:avLst/>
          </a:prstGeom>
          <a:solidFill>
            <a:schemeClr val="accent2">
              <a:lumMod val="20000"/>
              <a:lumOff val="80000"/>
            </a:schemeClr>
          </a:solidFill>
        </p:spPr>
        <p:txBody>
          <a:bodyPr wrap="square" rtlCol="0">
            <a:spAutoFit/>
          </a:bodyPr>
          <a:lstStyle/>
          <a:p>
            <a:r>
              <a:rPr lang="en-US" sz="1400" dirty="0" smtClean="0">
                <a:solidFill>
                  <a:srgbClr val="000000"/>
                </a:solidFill>
                <a:latin typeface="Arial" panose="020B0604020202020204" pitchFamily="34" charset="0"/>
                <a:cs typeface="Arial" panose="020B0604020202020204" pitchFamily="34" charset="0"/>
              </a:rPr>
              <a:t>For help with writing and APA style</a:t>
            </a:r>
            <a:endParaRPr lang="en-US" sz="1400" dirty="0">
              <a:solidFill>
                <a:srgbClr val="000000"/>
              </a:solidFill>
              <a:latin typeface="Arial" panose="020B0604020202020204" pitchFamily="34" charset="0"/>
              <a:cs typeface="Arial" panose="020B0604020202020204" pitchFamily="34" charset="0"/>
            </a:endParaRPr>
          </a:p>
        </p:txBody>
      </p:sp>
      <p:sp>
        <p:nvSpPr>
          <p:cNvPr id="5" name="TextBox 4"/>
          <p:cNvSpPr txBox="1"/>
          <p:nvPr/>
        </p:nvSpPr>
        <p:spPr>
          <a:xfrm>
            <a:off x="4648200" y="2895600"/>
            <a:ext cx="1105648" cy="369332"/>
          </a:xfrm>
          <a:prstGeom prst="rect">
            <a:avLst/>
          </a:prstGeom>
          <a:solidFill>
            <a:schemeClr val="accent2">
              <a:lumMod val="20000"/>
              <a:lumOff val="80000"/>
              <a:alpha val="40000"/>
            </a:schemeClr>
          </a:solidFill>
        </p:spPr>
        <p:txBody>
          <a:bodyPr wrap="square" rtlCol="0">
            <a:spAutoFit/>
          </a:bodyPr>
          <a:lstStyle/>
          <a:p>
            <a:endParaRPr lang="en-US" dirty="0">
              <a:solidFill>
                <a:srgbClr val="000000"/>
              </a:solidFill>
            </a:endParaRPr>
          </a:p>
        </p:txBody>
      </p:sp>
      <p:sp>
        <p:nvSpPr>
          <p:cNvPr id="8" name="TextBox 7"/>
          <p:cNvSpPr txBox="1"/>
          <p:nvPr/>
        </p:nvSpPr>
        <p:spPr>
          <a:xfrm>
            <a:off x="510250" y="2116621"/>
            <a:ext cx="2209800" cy="954107"/>
          </a:xfrm>
          <a:prstGeom prst="rect">
            <a:avLst/>
          </a:prstGeom>
          <a:solidFill>
            <a:schemeClr val="accent2">
              <a:lumMod val="20000"/>
              <a:lumOff val="80000"/>
            </a:schemeClr>
          </a:solidFill>
        </p:spPr>
        <p:txBody>
          <a:bodyPr wrap="square" rtlCol="0">
            <a:spAutoFit/>
          </a:bodyPr>
          <a:lstStyle/>
          <a:p>
            <a:r>
              <a:rPr lang="en-US" sz="1400" dirty="0" smtClean="0">
                <a:solidFill>
                  <a:srgbClr val="000000"/>
                </a:solidFill>
                <a:latin typeface="Arial" panose="020B0604020202020204" pitchFamily="34" charset="0"/>
                <a:cs typeface="Arial" panose="020B0604020202020204" pitchFamily="34" charset="0"/>
              </a:rPr>
              <a:t>Find articles in the Business Databases: Click </a:t>
            </a:r>
            <a:r>
              <a:rPr lang="en-US" sz="1400" dirty="0">
                <a:solidFill>
                  <a:srgbClr val="000000"/>
                </a:solidFill>
                <a:latin typeface="Arial" panose="020B0604020202020204" pitchFamily="34" charset="0"/>
                <a:cs typeface="Arial" panose="020B0604020202020204" pitchFamily="34" charset="0"/>
              </a:rPr>
              <a:t>here and select Business Administration</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67878" y="1483559"/>
            <a:ext cx="5893820" cy="4298675"/>
          </a:xfrm>
        </p:spPr>
      </p:pic>
      <p:sp>
        <p:nvSpPr>
          <p:cNvPr id="9" name="Right Arrow 8"/>
          <p:cNvSpPr/>
          <p:nvPr/>
        </p:nvSpPr>
        <p:spPr>
          <a:xfrm>
            <a:off x="2533396" y="2581453"/>
            <a:ext cx="1146851" cy="177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E1E3"/>
              </a:solidFill>
            </a:endParaRPr>
          </a:p>
        </p:txBody>
      </p:sp>
      <p:sp>
        <p:nvSpPr>
          <p:cNvPr id="3" name="TextBox 2"/>
          <p:cNvSpPr txBox="1"/>
          <p:nvPr/>
        </p:nvSpPr>
        <p:spPr>
          <a:xfrm>
            <a:off x="510250" y="1483559"/>
            <a:ext cx="2224388" cy="523220"/>
          </a:xfrm>
          <a:prstGeom prst="rect">
            <a:avLst/>
          </a:prstGeom>
          <a:solidFill>
            <a:schemeClr val="accent2">
              <a:lumMod val="20000"/>
              <a:lumOff val="80000"/>
            </a:schemeClr>
          </a:solidFill>
        </p:spPr>
        <p:txBody>
          <a:bodyPr wrap="square" rtlCol="0">
            <a:spAutoFit/>
          </a:bodyPr>
          <a:lstStyle/>
          <a:p>
            <a:r>
              <a:rPr lang="en-US" sz="1400" dirty="0" smtClean="0">
                <a:latin typeface="Arial" panose="020B0604020202020204" pitchFamily="34" charset="0"/>
                <a:cs typeface="Arial" panose="020B0604020202020204" pitchFamily="34" charset="0"/>
              </a:rPr>
              <a:t>Find books in the Library Catalogue</a:t>
            </a:r>
            <a:endParaRPr lang="en-US"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rot="746127">
            <a:off x="2555358" y="1947353"/>
            <a:ext cx="1228921" cy="576700"/>
          </a:xfrm>
          <a:prstGeom prst="rect">
            <a:avLst/>
          </a:prstGeom>
        </p:spPr>
      </p:pic>
      <p:sp>
        <p:nvSpPr>
          <p:cNvPr id="11" name="Right Arrow 10"/>
          <p:cNvSpPr/>
          <p:nvPr/>
        </p:nvSpPr>
        <p:spPr>
          <a:xfrm>
            <a:off x="2581336" y="3294007"/>
            <a:ext cx="1098912" cy="180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E1E3"/>
              </a:solidFill>
            </a:endParaRPr>
          </a:p>
        </p:txBody>
      </p:sp>
    </p:spTree>
    <p:extLst>
      <p:ext uri="{BB962C8B-B14F-4D97-AF65-F5344CB8AC3E}">
        <p14:creationId xmlns:p14="http://schemas.microsoft.com/office/powerpoint/2010/main" val="3408335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6608" y="217039"/>
            <a:ext cx="7162800" cy="2616101"/>
          </a:xfrm>
          <a:prstGeom prst="rect">
            <a:avLst/>
          </a:prstGeom>
          <a:solidFill>
            <a:schemeClr val="bg1">
              <a:lumMod val="90000"/>
            </a:schemeClr>
          </a:solidFill>
        </p:spPr>
        <p:txBody>
          <a:bodyPr wrap="square" rtlCol="0">
            <a:spAutoFit/>
          </a:bodyPr>
          <a:lstStyle/>
          <a:p>
            <a:pPr algn="ctr"/>
            <a:r>
              <a:rPr lang="en-US" sz="2000" b="1" dirty="0">
                <a:latin typeface="Arial" panose="020B0604020202020204" pitchFamily="34" charset="0"/>
                <a:cs typeface="Arial" panose="020B0604020202020204" pitchFamily="34" charset="0"/>
              </a:rPr>
              <a:t>Look For Books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Use the </a:t>
            </a:r>
            <a:r>
              <a:rPr lang="en-US" sz="1600" dirty="0">
                <a:latin typeface="Arial" panose="020B0604020202020204" pitchFamily="34" charset="0"/>
                <a:cs typeface="Arial" panose="020B0604020202020204" pitchFamily="34" charset="0"/>
                <a:hlinkClick r:id="rId2"/>
              </a:rPr>
              <a:t>Library Catalogue </a:t>
            </a:r>
            <a:r>
              <a:rPr lang="en-US" sz="1600" dirty="0">
                <a:latin typeface="Arial" panose="020B0604020202020204" pitchFamily="34" charset="0"/>
                <a:cs typeface="Arial" panose="020B0604020202020204" pitchFamily="34" charset="0"/>
              </a:rPr>
              <a:t>to search for books. </a:t>
            </a:r>
            <a:r>
              <a:rPr lang="en-US" sz="1600" dirty="0" smtClean="0">
                <a:latin typeface="Arial" panose="020B0604020202020204" pitchFamily="34" charset="0"/>
                <a:cs typeface="Arial" panose="020B0604020202020204" pitchFamily="34" charset="0"/>
              </a:rPr>
              <a:t>Books tend to give a fairly broad overview of your subject, as well as history, cases, examples, and perhaps potential applications or solutions. </a:t>
            </a: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Examples:     	motivation AND work*</a:t>
            </a: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work-life balance</a:t>
            </a: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“maternity leave” OR “parental leave”</a:t>
            </a:r>
          </a:p>
          <a:p>
            <a:r>
              <a:rPr lang="en-US" sz="1600" dirty="0" smtClean="0">
                <a:latin typeface="Arial" panose="020B0604020202020204" pitchFamily="34" charset="0"/>
                <a:cs typeface="Arial" panose="020B0604020202020204" pitchFamily="34" charset="0"/>
              </a:rPr>
              <a:t>		telecommuting OR telework*</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130" y="2976132"/>
            <a:ext cx="5547755" cy="3429000"/>
          </a:xfrm>
          <a:prstGeom prst="rect">
            <a:avLst/>
          </a:prstGeom>
        </p:spPr>
      </p:pic>
    </p:spTree>
    <p:extLst>
      <p:ext uri="{BB962C8B-B14F-4D97-AF65-F5344CB8AC3E}">
        <p14:creationId xmlns:p14="http://schemas.microsoft.com/office/powerpoint/2010/main" val="1150785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8340" y="1736835"/>
            <a:ext cx="5168646" cy="4827270"/>
          </a:xfrm>
          <a:prstGeom prst="rect">
            <a:avLst/>
          </a:prstGeom>
        </p:spPr>
      </p:pic>
      <p:sp>
        <p:nvSpPr>
          <p:cNvPr id="5" name="TextBox 4"/>
          <p:cNvSpPr txBox="1"/>
          <p:nvPr/>
        </p:nvSpPr>
        <p:spPr>
          <a:xfrm>
            <a:off x="3038963" y="295503"/>
            <a:ext cx="5867400" cy="1200329"/>
          </a:xfrm>
          <a:prstGeom prst="rect">
            <a:avLst/>
          </a:prstGeom>
          <a:noFill/>
        </p:spPr>
        <p:txBody>
          <a:bodyPr wrap="square" rtlCol="0">
            <a:spAutoFit/>
          </a:bodyPr>
          <a:lstStyle/>
          <a:p>
            <a:pPr algn="ctr"/>
            <a:r>
              <a:rPr lang="en-US" sz="2000" b="1" dirty="0" smtClean="0">
                <a:solidFill>
                  <a:srgbClr val="000000"/>
                </a:solidFill>
                <a:latin typeface="Arial" panose="020B0604020202020204" pitchFamily="34" charset="0"/>
                <a:cs typeface="Arial" panose="020B0604020202020204" pitchFamily="34" charset="0"/>
              </a:rPr>
              <a:t>Look for Articles in the Business Databases</a:t>
            </a:r>
          </a:p>
          <a:p>
            <a:pPr algn="ctr"/>
            <a:endParaRPr lang="en-US" sz="2000" b="1" dirty="0" smtClean="0">
              <a:solidFill>
                <a:srgbClr val="000000"/>
              </a:solidFill>
              <a:latin typeface="Arial" panose="020B0604020202020204" pitchFamily="34" charset="0"/>
              <a:cs typeface="Arial" panose="020B0604020202020204" pitchFamily="34" charset="0"/>
            </a:endParaRPr>
          </a:p>
          <a:p>
            <a:pPr algn="ctr"/>
            <a:r>
              <a:rPr lang="en-US" sz="1600" b="1" dirty="0" smtClean="0">
                <a:solidFill>
                  <a:srgbClr val="000000"/>
                </a:solidFill>
                <a:latin typeface="Arial" panose="020B0604020202020204" pitchFamily="34" charset="0"/>
                <a:cs typeface="Arial" panose="020B0604020202020204" pitchFamily="34" charset="0"/>
              </a:rPr>
              <a:t>Business </a:t>
            </a:r>
            <a:r>
              <a:rPr lang="en-US" sz="1600" b="1" dirty="0">
                <a:solidFill>
                  <a:srgbClr val="000000"/>
                </a:solidFill>
                <a:latin typeface="Arial" panose="020B0604020202020204" pitchFamily="34" charset="0"/>
                <a:cs typeface="Arial" panose="020B0604020202020204" pitchFamily="34" charset="0"/>
              </a:rPr>
              <a:t>Administration Page</a:t>
            </a:r>
          </a:p>
          <a:p>
            <a:pPr algn="ctr"/>
            <a:r>
              <a:rPr lang="en-US" sz="1600" dirty="0">
                <a:solidFill>
                  <a:srgbClr val="000000"/>
                </a:solidFill>
                <a:latin typeface="Arial" panose="020B0604020202020204" pitchFamily="34" charset="0"/>
                <a:cs typeface="Arial" panose="020B0604020202020204" pitchFamily="34" charset="0"/>
                <a:hlinkClick r:id="rId3"/>
              </a:rPr>
              <a:t>http://leddy.uwindsor.ca/business-administration</a:t>
            </a:r>
            <a:endParaRPr lang="en-US" sz="1600" dirty="0">
              <a:solidFill>
                <a:srgbClr val="000000"/>
              </a:solidFill>
              <a:latin typeface="Arial" panose="020B0604020202020204" pitchFamily="34" charset="0"/>
              <a:cs typeface="Arial" panose="020B0604020202020204" pitchFamily="34" charset="0"/>
            </a:endParaRPr>
          </a:p>
        </p:txBody>
      </p:sp>
      <p:sp>
        <p:nvSpPr>
          <p:cNvPr id="6" name="Right Arrow 5"/>
          <p:cNvSpPr/>
          <p:nvPr/>
        </p:nvSpPr>
        <p:spPr>
          <a:xfrm>
            <a:off x="2912604" y="3393562"/>
            <a:ext cx="1568577" cy="338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E1E3"/>
              </a:solidFill>
            </a:endParaRPr>
          </a:p>
        </p:txBody>
      </p:sp>
      <p:sp>
        <p:nvSpPr>
          <p:cNvPr id="7" name="Left Arrow 6"/>
          <p:cNvSpPr/>
          <p:nvPr/>
        </p:nvSpPr>
        <p:spPr>
          <a:xfrm>
            <a:off x="8423450" y="5923949"/>
            <a:ext cx="4191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E1E3"/>
              </a:solidFill>
            </a:endParaRPr>
          </a:p>
        </p:txBody>
      </p:sp>
      <p:sp>
        <p:nvSpPr>
          <p:cNvPr id="8" name="Left Arrow 7"/>
          <p:cNvSpPr/>
          <p:nvPr/>
        </p:nvSpPr>
        <p:spPr>
          <a:xfrm>
            <a:off x="8186906" y="2939350"/>
            <a:ext cx="47308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E1E3"/>
              </a:solidFill>
            </a:endParaRPr>
          </a:p>
        </p:txBody>
      </p:sp>
      <p:sp>
        <p:nvSpPr>
          <p:cNvPr id="9" name="TextBox 8"/>
          <p:cNvSpPr txBox="1"/>
          <p:nvPr/>
        </p:nvSpPr>
        <p:spPr>
          <a:xfrm>
            <a:off x="1574631" y="3393562"/>
            <a:ext cx="1219201" cy="338554"/>
          </a:xfrm>
          <a:prstGeom prst="rect">
            <a:avLst/>
          </a:prstGeom>
          <a:solidFill>
            <a:schemeClr val="accent2">
              <a:lumMod val="20000"/>
              <a:lumOff val="80000"/>
            </a:schemeClr>
          </a:solidFill>
        </p:spPr>
        <p:txBody>
          <a:bodyPr wrap="square" rtlCol="0">
            <a:spAutoFit/>
          </a:bodyPr>
          <a:lstStyle/>
          <a:p>
            <a:r>
              <a:rPr lang="en-US" sz="1600" dirty="0">
                <a:solidFill>
                  <a:srgbClr val="000000"/>
                </a:solidFill>
                <a:latin typeface="Arial" panose="020B0604020202020204" pitchFamily="34" charset="0"/>
                <a:cs typeface="Arial" panose="020B0604020202020204" pitchFamily="34" charset="0"/>
              </a:rPr>
              <a:t>Databases</a:t>
            </a:r>
          </a:p>
        </p:txBody>
      </p:sp>
      <p:sp>
        <p:nvSpPr>
          <p:cNvPr id="10" name="TextBox 9"/>
          <p:cNvSpPr txBox="1"/>
          <p:nvPr/>
        </p:nvSpPr>
        <p:spPr>
          <a:xfrm>
            <a:off x="8941902" y="5733108"/>
            <a:ext cx="1942511" cy="830997"/>
          </a:xfrm>
          <a:prstGeom prst="rect">
            <a:avLst/>
          </a:prstGeom>
          <a:solidFill>
            <a:schemeClr val="accent2">
              <a:lumMod val="20000"/>
              <a:lumOff val="80000"/>
            </a:schemeClr>
          </a:solidFill>
        </p:spPr>
        <p:txBody>
          <a:bodyPr wrap="square" rtlCol="0">
            <a:spAutoFit/>
          </a:bodyPr>
          <a:lstStyle/>
          <a:p>
            <a:r>
              <a:rPr lang="en-US" sz="1600" dirty="0">
                <a:solidFill>
                  <a:srgbClr val="000000"/>
                </a:solidFill>
                <a:latin typeface="Arial" panose="020B0604020202020204" pitchFamily="34" charset="0"/>
                <a:cs typeface="Arial" panose="020B0604020202020204" pitchFamily="34" charset="0"/>
              </a:rPr>
              <a:t>Research Guides and Course Handouts</a:t>
            </a:r>
          </a:p>
        </p:txBody>
      </p:sp>
      <p:sp>
        <p:nvSpPr>
          <p:cNvPr id="11" name="TextBox 10"/>
          <p:cNvSpPr txBox="1"/>
          <p:nvPr/>
        </p:nvSpPr>
        <p:spPr>
          <a:xfrm>
            <a:off x="8778766" y="2924360"/>
            <a:ext cx="1752600" cy="584775"/>
          </a:xfrm>
          <a:prstGeom prst="rect">
            <a:avLst/>
          </a:prstGeom>
          <a:solidFill>
            <a:schemeClr val="accent2">
              <a:lumMod val="20000"/>
              <a:lumOff val="80000"/>
            </a:schemeClr>
          </a:solidFill>
        </p:spPr>
        <p:txBody>
          <a:bodyPr wrap="square" rtlCol="0">
            <a:spAutoFit/>
          </a:bodyPr>
          <a:lstStyle/>
          <a:p>
            <a:r>
              <a:rPr lang="en-US" sz="1600" dirty="0">
                <a:solidFill>
                  <a:srgbClr val="000000"/>
                </a:solidFill>
                <a:latin typeface="Arial" panose="020B0604020202020204" pitchFamily="34" charset="0"/>
                <a:cs typeface="Arial" panose="020B0604020202020204" pitchFamily="34" charset="0"/>
              </a:rPr>
              <a:t>If you need help, contact me!</a:t>
            </a:r>
          </a:p>
        </p:txBody>
      </p:sp>
    </p:spTree>
    <p:extLst>
      <p:ext uri="{BB962C8B-B14F-4D97-AF65-F5344CB8AC3E}">
        <p14:creationId xmlns:p14="http://schemas.microsoft.com/office/powerpoint/2010/main" val="1976017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4727" y="866192"/>
            <a:ext cx="4562467" cy="400110"/>
          </a:xfrm>
          <a:prstGeom prst="rect">
            <a:avLst/>
          </a:prstGeom>
          <a:noFill/>
        </p:spPr>
        <p:txBody>
          <a:bodyPr wrap="none" rtlCol="0">
            <a:spAutoFit/>
          </a:bodyPr>
          <a:lstStyle/>
          <a:p>
            <a:r>
              <a:rPr lang="en-US" sz="2000" b="1" dirty="0">
                <a:solidFill>
                  <a:srgbClr val="000000"/>
                </a:solidFill>
                <a:latin typeface="Arial" panose="020B0604020202020204" pitchFamily="34" charset="0"/>
                <a:cs typeface="Arial" panose="020B0604020202020204" pitchFamily="34" charset="0"/>
              </a:rPr>
              <a:t>Accessing The Business Databases</a:t>
            </a:r>
          </a:p>
        </p:txBody>
      </p:sp>
      <p:sp>
        <p:nvSpPr>
          <p:cNvPr id="2" name="TextBox 1"/>
          <p:cNvSpPr txBox="1"/>
          <p:nvPr/>
        </p:nvSpPr>
        <p:spPr>
          <a:xfrm>
            <a:off x="2469931" y="1707932"/>
            <a:ext cx="7086600" cy="2554545"/>
          </a:xfrm>
          <a:prstGeom prst="rect">
            <a:avLst/>
          </a:prstGeom>
          <a:solidFill>
            <a:schemeClr val="bg1">
              <a:lumMod val="90000"/>
            </a:schemeClr>
          </a:solidFill>
        </p:spPr>
        <p:txBody>
          <a:bodyPr wrap="square" rtlCol="0">
            <a:spAutoFit/>
          </a:bodyPr>
          <a:lstStyle/>
          <a:p>
            <a:r>
              <a:rPr lang="en-US" sz="1600" dirty="0">
                <a:solidFill>
                  <a:srgbClr val="000000"/>
                </a:solidFill>
                <a:latin typeface="Arial" panose="020B0604020202020204" pitchFamily="34" charset="0"/>
                <a:cs typeface="Arial" panose="020B0604020202020204" pitchFamily="34" charset="0"/>
              </a:rPr>
              <a:t>On campus, you do not need to sign on to the databases. However, off-campus you are required to authenticate using your University of Windsor ID and email password.</a:t>
            </a:r>
          </a:p>
          <a:p>
            <a:endParaRPr lang="en-US" sz="1600" dirty="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If </a:t>
            </a:r>
            <a:r>
              <a:rPr lang="en-US" sz="1600" dirty="0">
                <a:solidFill>
                  <a:srgbClr val="000000"/>
                </a:solidFill>
                <a:latin typeface="Arial" panose="020B0604020202020204" pitchFamily="34" charset="0"/>
                <a:cs typeface="Arial" panose="020B0604020202020204" pitchFamily="34" charset="0"/>
              </a:rPr>
              <a:t>you have problems with off-campus access, then help is available. See: </a:t>
            </a:r>
            <a:r>
              <a:rPr lang="en-US" sz="1600" dirty="0">
                <a:solidFill>
                  <a:srgbClr val="000000"/>
                </a:solidFill>
                <a:latin typeface="Arial" panose="020B0604020202020204" pitchFamily="34" charset="0"/>
                <a:cs typeface="Arial" panose="020B0604020202020204" pitchFamily="34" charset="0"/>
                <a:hlinkClick r:id="rId2"/>
              </a:rPr>
              <a:t>Report A </a:t>
            </a:r>
            <a:r>
              <a:rPr lang="en-US" sz="1600" dirty="0" smtClean="0">
                <a:solidFill>
                  <a:srgbClr val="000000"/>
                </a:solidFill>
                <a:latin typeface="Arial" panose="020B0604020202020204" pitchFamily="34" charset="0"/>
                <a:cs typeface="Arial" panose="020B0604020202020204" pitchFamily="34" charset="0"/>
                <a:hlinkClick r:id="rId2"/>
              </a:rPr>
              <a:t>Problem</a:t>
            </a:r>
            <a:r>
              <a:rPr lang="en-US" sz="1600" dirty="0">
                <a:solidFill>
                  <a:srgbClr val="000000"/>
                </a:solidFill>
                <a:latin typeface="Arial" panose="020B0604020202020204" pitchFamily="34" charset="0"/>
                <a:cs typeface="Arial" panose="020B0604020202020204" pitchFamily="34" charset="0"/>
              </a:rPr>
              <a:t> (http://</a:t>
            </a:r>
            <a:r>
              <a:rPr lang="en-US" sz="1600" dirty="0" smtClean="0">
                <a:solidFill>
                  <a:srgbClr val="000000"/>
                </a:solidFill>
                <a:latin typeface="Arial" panose="020B0604020202020204" pitchFamily="34" charset="0"/>
                <a:cs typeface="Arial" panose="020B0604020202020204" pitchFamily="34" charset="0"/>
              </a:rPr>
              <a:t>leddy.uwindsor.ca/report-problem)</a:t>
            </a:r>
            <a:endParaRPr lang="en-US" sz="1600" dirty="0">
              <a:solidFill>
                <a:srgbClr val="000000"/>
              </a:solidFill>
              <a:latin typeface="Arial" panose="020B0604020202020204" pitchFamily="34" charset="0"/>
              <a:cs typeface="Arial" panose="020B0604020202020204" pitchFamily="34" charset="0"/>
            </a:endParaRPr>
          </a:p>
          <a:p>
            <a:endParaRPr lang="en-US" sz="16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It is advisable to access the databases through the Library’s website. This will ensure that the links to the full-text </a:t>
            </a:r>
            <a:r>
              <a:rPr lang="en-US" sz="1600" dirty="0" smtClean="0">
                <a:solidFill>
                  <a:srgbClr val="000000"/>
                </a:solidFill>
                <a:latin typeface="Arial" panose="020B0604020202020204" pitchFamily="34" charset="0"/>
                <a:cs typeface="Arial" panose="020B0604020202020204" pitchFamily="34" charset="0"/>
              </a:rPr>
              <a:t>of the articles are </a:t>
            </a:r>
            <a:r>
              <a:rPr lang="en-US" sz="1600" dirty="0">
                <a:solidFill>
                  <a:srgbClr val="000000"/>
                </a:solidFill>
                <a:latin typeface="Arial" panose="020B0604020202020204" pitchFamily="34" charset="0"/>
                <a:cs typeface="Arial" panose="020B0604020202020204" pitchFamily="34" charset="0"/>
              </a:rPr>
              <a:t>present and working – which is what you want!</a:t>
            </a:r>
          </a:p>
        </p:txBody>
      </p:sp>
    </p:spTree>
    <p:extLst>
      <p:ext uri="{BB962C8B-B14F-4D97-AF65-F5344CB8AC3E}">
        <p14:creationId xmlns:p14="http://schemas.microsoft.com/office/powerpoint/2010/main" val="3001358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2899" y="404327"/>
            <a:ext cx="9675844" cy="2123658"/>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Look For Journal Articles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Search Library Databases, e.g. </a:t>
            </a:r>
            <a:r>
              <a:rPr lang="en-US" sz="1600" dirty="0">
                <a:latin typeface="Arial" panose="020B0604020202020204" pitchFamily="34" charset="0"/>
                <a:cs typeface="Arial" panose="020B0604020202020204" pitchFamily="34" charset="0"/>
                <a:hlinkClick r:id="rId2"/>
              </a:rPr>
              <a:t>Business Source Complete</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3"/>
              </a:rPr>
              <a:t>ProQuest Business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hlinkClick r:id="rId4"/>
              </a:rPr>
              <a:t>PsycInfo</a:t>
            </a:r>
            <a:r>
              <a:rPr lang="en-US" sz="1600" dirty="0">
                <a:latin typeface="Arial" panose="020B0604020202020204" pitchFamily="34" charset="0"/>
                <a:cs typeface="Arial" panose="020B0604020202020204" pitchFamily="34" charset="0"/>
              </a:rPr>
              <a:t>, and </a:t>
            </a:r>
            <a:r>
              <a:rPr lang="en-US" sz="1600" dirty="0">
                <a:latin typeface="Arial" panose="020B0604020202020204" pitchFamily="34" charset="0"/>
                <a:cs typeface="Arial" panose="020B0604020202020204" pitchFamily="34" charset="0"/>
                <a:hlinkClick r:id="rId5"/>
              </a:rPr>
              <a:t>Google Scholar</a:t>
            </a:r>
            <a:r>
              <a:rPr lang="en-US" sz="1600" dirty="0">
                <a:latin typeface="Arial" panose="020B0604020202020204" pitchFamily="34" charset="0"/>
                <a:cs typeface="Arial" panose="020B0604020202020204" pitchFamily="34" charset="0"/>
              </a:rPr>
              <a:t> for </a:t>
            </a:r>
            <a:r>
              <a:rPr lang="en-US" sz="1600" dirty="0" smtClean="0">
                <a:latin typeface="Arial" panose="020B0604020202020204" pitchFamily="34" charset="0"/>
                <a:cs typeface="Arial" panose="020B0604020202020204" pitchFamily="34" charset="0"/>
              </a:rPr>
              <a:t>articles on your company, and more focused </a:t>
            </a:r>
            <a:r>
              <a:rPr lang="en-US" sz="1600" dirty="0">
                <a:latin typeface="Arial" panose="020B0604020202020204" pitchFamily="34" charset="0"/>
                <a:cs typeface="Arial" panose="020B0604020202020204" pitchFamily="34" charset="0"/>
              </a:rPr>
              <a:t>research on </a:t>
            </a:r>
            <a:r>
              <a:rPr lang="en-US" sz="1600" dirty="0" err="1" smtClean="0">
                <a:latin typeface="Arial" panose="020B0604020202020204" pitchFamily="34" charset="0"/>
                <a:cs typeface="Arial" panose="020B0604020202020204" pitchFamily="34" charset="0"/>
              </a:rPr>
              <a:t>ob</a:t>
            </a:r>
            <a:r>
              <a:rPr lang="en-US" sz="1600" dirty="0" smtClean="0">
                <a:latin typeface="Arial" panose="020B0604020202020204" pitchFamily="34" charset="0"/>
                <a:cs typeface="Arial" panose="020B0604020202020204" pitchFamily="34" charset="0"/>
              </a:rPr>
              <a:t>/</a:t>
            </a:r>
            <a:r>
              <a:rPr lang="en-US" sz="1600" dirty="0" err="1" smtClean="0">
                <a:latin typeface="Arial" panose="020B0604020202020204" pitchFamily="34" charset="0"/>
                <a:cs typeface="Arial" panose="020B0604020202020204" pitchFamily="34" charset="0"/>
              </a:rPr>
              <a:t>hr</a:t>
            </a:r>
            <a:r>
              <a:rPr lang="en-US" sz="1600" dirty="0" smtClean="0">
                <a:latin typeface="Arial" panose="020B0604020202020204" pitchFamily="34" charset="0"/>
                <a:cs typeface="Arial" panose="020B0604020202020204" pitchFamily="34" charset="0"/>
              </a:rPr>
              <a:t> theory or practice.</a:t>
            </a: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Examples:	Air Canada</a:t>
            </a: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micromanag</a:t>
            </a:r>
            <a:r>
              <a:rPr lang="en-US" sz="1600" dirty="0" smtClean="0">
                <a:latin typeface="Arial" panose="020B0604020202020204" pitchFamily="34" charset="0"/>
                <a:cs typeface="Arial" panose="020B0604020202020204" pitchFamily="34" charset="0"/>
              </a:rPr>
              <a:t>* AND motivation</a:t>
            </a: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wellness programs</a:t>
            </a:r>
            <a:endParaRPr lang="en-US" sz="1600" dirty="0">
              <a:latin typeface="Arial" panose="020B0604020202020204" pitchFamily="34" charset="0"/>
              <a:cs typeface="Arial" panose="020B0604020202020204" pitchFamily="34" charset="0"/>
            </a:endParaRPr>
          </a:p>
        </p:txBody>
      </p:sp>
      <p:sp>
        <p:nvSpPr>
          <p:cNvPr id="4" name="TextBox 3"/>
          <p:cNvSpPr txBox="1"/>
          <p:nvPr/>
        </p:nvSpPr>
        <p:spPr>
          <a:xfrm>
            <a:off x="92259" y="2860646"/>
            <a:ext cx="3251211" cy="338554"/>
          </a:xfrm>
          <a:prstGeom prst="rect">
            <a:avLst/>
          </a:prstGeom>
          <a:solidFill>
            <a:schemeClr val="accent2">
              <a:lumMod val="20000"/>
              <a:lumOff val="80000"/>
            </a:schemeClr>
          </a:solidFill>
        </p:spPr>
        <p:txBody>
          <a:bodyPr wrap="none" rtlCol="0">
            <a:spAutoFit/>
          </a:bodyPr>
          <a:lstStyle/>
          <a:p>
            <a:r>
              <a:rPr lang="en-US" sz="1600" dirty="0">
                <a:latin typeface="Arial" panose="020B0604020202020204" pitchFamily="34" charset="0"/>
                <a:cs typeface="Arial" panose="020B0604020202020204" pitchFamily="34" charset="0"/>
              </a:rPr>
              <a:t>From Business Source Complete</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5" name="Left Brace 4"/>
          <p:cNvSpPr/>
          <p:nvPr/>
        </p:nvSpPr>
        <p:spPr>
          <a:xfrm>
            <a:off x="3124201" y="3937518"/>
            <a:ext cx="57538" cy="2615682"/>
          </a:xfrm>
          <a:prstGeom prst="leftBrace">
            <a:avLst/>
          </a:prstGeom>
          <a:solidFill>
            <a:srgbClr val="FF0000"/>
          </a:solidFill>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6" name="TextBox 5"/>
          <p:cNvSpPr txBox="1"/>
          <p:nvPr/>
        </p:nvSpPr>
        <p:spPr>
          <a:xfrm>
            <a:off x="1539552" y="4983749"/>
            <a:ext cx="1385596" cy="523220"/>
          </a:xfrm>
          <a:prstGeom prst="rect">
            <a:avLst/>
          </a:prstGeom>
          <a:solidFill>
            <a:schemeClr val="accent2">
              <a:lumMod val="20000"/>
              <a:lumOff val="80000"/>
            </a:schemeClr>
          </a:solidFill>
        </p:spPr>
        <p:txBody>
          <a:bodyPr wrap="square" rtlCol="0">
            <a:spAutoFit/>
          </a:bodyPr>
          <a:lstStyle/>
          <a:p>
            <a:r>
              <a:rPr lang="en-US" sz="1400" dirty="0">
                <a:latin typeface="Arial" panose="020B0604020202020204" pitchFamily="34" charset="0"/>
                <a:cs typeface="Arial" panose="020B0604020202020204" pitchFamily="34" charset="0"/>
              </a:rPr>
              <a:t>Refine your search here</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0792" y="2860646"/>
            <a:ext cx="4540898" cy="3692554"/>
          </a:xfrm>
          <a:prstGeom prst="rect">
            <a:avLst/>
          </a:prstGeom>
        </p:spPr>
      </p:pic>
    </p:spTree>
    <p:extLst>
      <p:ext uri="{BB962C8B-B14F-4D97-AF65-F5344CB8AC3E}">
        <p14:creationId xmlns:p14="http://schemas.microsoft.com/office/powerpoint/2010/main" val="2053890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284" y="758891"/>
            <a:ext cx="9892862" cy="1292662"/>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Try to identify related </a:t>
            </a:r>
            <a:r>
              <a:rPr lang="en-US" sz="2000" b="1" dirty="0">
                <a:latin typeface="Arial" panose="020B0604020202020204" pitchFamily="34" charset="0"/>
                <a:cs typeface="Arial" panose="020B0604020202020204" pitchFamily="34" charset="0"/>
              </a:rPr>
              <a:t>concepts and keywords to use when doing your research</a:t>
            </a:r>
          </a:p>
          <a:p>
            <a:endParaRPr lang="en-US" dirty="0">
              <a:latin typeface="Arial" panose="020B0604020202020204" pitchFamily="34" charset="0"/>
              <a:cs typeface="Arial" panose="020B0604020202020204" pitchFamily="34" charset="0"/>
            </a:endParaRPr>
          </a:p>
          <a:p>
            <a:pPr>
              <a:lnSpc>
                <a:spcPct val="200000"/>
              </a:lnSpc>
            </a:pPr>
            <a:r>
              <a:rPr lang="en-US" sz="2000" dirty="0">
                <a:latin typeface="Arial" panose="020B0604020202020204" pitchFamily="34" charset="0"/>
                <a:cs typeface="Arial" panose="020B0604020202020204" pitchFamily="34" charset="0"/>
              </a:rPr>
              <a:t>For “</a:t>
            </a:r>
            <a:r>
              <a:rPr lang="en-US" sz="2000" dirty="0">
                <a:solidFill>
                  <a:srgbClr val="FF0000"/>
                </a:solidFill>
                <a:latin typeface="Arial" panose="020B0604020202020204" pitchFamily="34" charset="0"/>
                <a:cs typeface="Arial" panose="020B0604020202020204" pitchFamily="34" charset="0"/>
              </a:rPr>
              <a:t>telecommuting</a:t>
            </a:r>
            <a:r>
              <a:rPr lang="en-US" sz="2000" dirty="0">
                <a:latin typeface="Arial" panose="020B0604020202020204" pitchFamily="34" charset="0"/>
                <a:cs typeface="Arial" panose="020B0604020202020204" pitchFamily="34" charset="0"/>
              </a:rPr>
              <a:t>”, what are some examples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3" name="TextBox 2"/>
          <p:cNvSpPr txBox="1"/>
          <p:nvPr/>
        </p:nvSpPr>
        <p:spPr>
          <a:xfrm>
            <a:off x="1651518" y="3648269"/>
            <a:ext cx="7361853"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So we could perhaps search:</a:t>
            </a:r>
          </a:p>
          <a:p>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telecommut</a:t>
            </a:r>
            <a:r>
              <a:rPr lang="en-US" dirty="0" smtClean="0">
                <a:latin typeface="Arial" panose="020B0604020202020204" pitchFamily="34" charset="0"/>
                <a:cs typeface="Arial" panose="020B0604020202020204" pitchFamily="34" charset="0"/>
              </a:rPr>
              <a:t>* OR telework* OR working from home) AND satisfaction</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651518" y="2634467"/>
            <a:ext cx="7912358" cy="369332"/>
          </a:xfrm>
          <a:prstGeom prst="rect">
            <a:avLst/>
          </a:prstGeom>
          <a:noFill/>
        </p:spPr>
        <p:txBody>
          <a:bodyPr wrap="square" rtlCol="0">
            <a:spAutoFit/>
          </a:bodyPr>
          <a:lstStyle/>
          <a:p>
            <a:r>
              <a:rPr lang="en-US" dirty="0" smtClean="0">
                <a:solidFill>
                  <a:srgbClr val="FF0000"/>
                </a:solidFill>
                <a:latin typeface="Arial" panose="020B0604020202020204" pitchFamily="34" charset="0"/>
                <a:cs typeface="Arial" panose="020B0604020202020204" pitchFamily="34" charset="0"/>
              </a:rPr>
              <a:t>telework		working from home	home labor	home office</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59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3421" y="1292772"/>
            <a:ext cx="8919410" cy="4401205"/>
          </a:xfrm>
          <a:prstGeom prst="rect">
            <a:avLst/>
          </a:prstGeom>
          <a:solidFill>
            <a:schemeClr val="bg1">
              <a:lumMod val="90000"/>
            </a:schemeClr>
          </a:solidFill>
        </p:spPr>
        <p:txBody>
          <a:bodyPr wrap="square" rtlCol="0">
            <a:spAutoFit/>
          </a:bodyPr>
          <a:lstStyle/>
          <a:p>
            <a:endParaRPr lang="en-US" sz="2000" b="1"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Remember to evaluate the information you use. Who is the author/publisher? What is the purpose of the website? What are its biases? How current is the information?</a:t>
            </a: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You might want to look at your company’s website:</a:t>
            </a:r>
          </a:p>
          <a:p>
            <a:r>
              <a:rPr lang="en-US" sz="1400" dirty="0" smtClean="0">
                <a:latin typeface="Arial" panose="020B0604020202020204" pitchFamily="34" charset="0"/>
                <a:cs typeface="Arial" panose="020B0604020202020204" pitchFamily="34" charset="0"/>
              </a:rPr>
              <a:t>E.g.  Canadian Tire</a:t>
            </a:r>
          </a:p>
          <a:p>
            <a:r>
              <a:rPr lang="en-US" sz="1400" dirty="0" smtClean="0">
                <a:latin typeface="Arial" panose="020B0604020202020204" pitchFamily="34" charset="0"/>
                <a:cs typeface="Arial" panose="020B0604020202020204" pitchFamily="34" charset="0"/>
              </a:rPr>
              <a:t>Find headings such as “About Us” or “Investors”</a:t>
            </a:r>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You might want to check out what some of the “best” companies are doing:</a:t>
            </a:r>
          </a:p>
          <a:p>
            <a:r>
              <a:rPr lang="en-US" sz="1400" dirty="0" smtClean="0">
                <a:latin typeface="Arial" panose="020B0604020202020204" pitchFamily="34" charset="0"/>
                <a:cs typeface="Arial" panose="020B0604020202020204" pitchFamily="34" charset="0"/>
              </a:rPr>
              <a:t>E.g.  (fortune OR </a:t>
            </a:r>
            <a:r>
              <a:rPr lang="en-US" sz="1400" dirty="0" err="1" smtClean="0">
                <a:latin typeface="Arial" panose="020B0604020202020204" pitchFamily="34" charset="0"/>
                <a:cs typeface="Arial" panose="020B0604020202020204" pitchFamily="34" charset="0"/>
              </a:rPr>
              <a:t>forbes</a:t>
            </a:r>
            <a:r>
              <a:rPr lang="en-US" sz="1400" dirty="0" smtClean="0">
                <a:latin typeface="Arial" panose="020B0604020202020204" pitchFamily="34" charset="0"/>
                <a:cs typeface="Arial" panose="020B0604020202020204" pitchFamily="34" charset="0"/>
              </a:rPr>
              <a:t>) AND best companies 2015</a:t>
            </a:r>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You might want to find ideas/potential </a:t>
            </a:r>
            <a:r>
              <a:rPr lang="en-US" sz="1600" dirty="0" err="1" smtClean="0">
                <a:latin typeface="Arial" panose="020B0604020202020204" pitchFamily="34" charset="0"/>
                <a:cs typeface="Arial" panose="020B0604020202020204" pitchFamily="34" charset="0"/>
              </a:rPr>
              <a:t>hr</a:t>
            </a:r>
            <a:r>
              <a:rPr lang="en-US" sz="1600" dirty="0" smtClean="0">
                <a:latin typeface="Arial" panose="020B0604020202020204" pitchFamily="34" charset="0"/>
                <a:cs typeface="Arial" panose="020B0604020202020204" pitchFamily="34" charset="0"/>
              </a:rPr>
              <a:t> solutions in a specific economic sector:</a:t>
            </a:r>
          </a:p>
          <a:p>
            <a:r>
              <a:rPr lang="en-US" sz="1400" dirty="0" smtClean="0">
                <a:latin typeface="Arial" panose="020B0604020202020204" pitchFamily="34" charset="0"/>
                <a:cs typeface="Arial" panose="020B0604020202020204" pitchFamily="34" charset="0"/>
              </a:rPr>
              <a:t>E.g.  retail AND best practices AND (</a:t>
            </a:r>
            <a:r>
              <a:rPr lang="en-US" sz="1400" dirty="0" err="1" smtClean="0">
                <a:latin typeface="Arial" panose="020B0604020202020204" pitchFamily="34" charset="0"/>
                <a:cs typeface="Arial" panose="020B0604020202020204" pitchFamily="34" charset="0"/>
              </a:rPr>
              <a:t>hr</a:t>
            </a:r>
            <a:r>
              <a:rPr lang="en-US" sz="1400" dirty="0" smtClean="0">
                <a:latin typeface="Arial" panose="020B0604020202020204" pitchFamily="34" charset="0"/>
                <a:cs typeface="Arial" panose="020B0604020202020204" pitchFamily="34" charset="0"/>
              </a:rPr>
              <a:t> OR </a:t>
            </a:r>
            <a:r>
              <a:rPr lang="en-US" sz="1400" dirty="0" err="1" smtClean="0">
                <a:latin typeface="Arial" panose="020B0604020202020204" pitchFamily="34" charset="0"/>
                <a:cs typeface="Arial" panose="020B0604020202020204" pitchFamily="34" charset="0"/>
              </a:rPr>
              <a:t>ob</a:t>
            </a:r>
            <a:r>
              <a:rPr lang="en-US" sz="1400" dirty="0" smtClean="0">
                <a:latin typeface="Arial" panose="020B0604020202020204" pitchFamily="34" charset="0"/>
                <a:cs typeface="Arial" panose="020B0604020202020204" pitchFamily="34" charset="0"/>
              </a:rPr>
              <a:t>)</a:t>
            </a:r>
          </a:p>
          <a:p>
            <a:r>
              <a:rPr lang="en-US" sz="1400" dirty="0" smtClean="0">
                <a:latin typeface="Arial" panose="020B0604020202020204" pitchFamily="34" charset="0"/>
                <a:cs typeface="Arial" panose="020B0604020202020204" pitchFamily="34" charset="0"/>
              </a:rPr>
              <a:t>Perhaps use </a:t>
            </a:r>
            <a:r>
              <a:rPr lang="en-US" sz="1400" dirty="0" err="1" smtClean="0">
                <a:latin typeface="Arial" panose="020B0604020202020204" pitchFamily="34" charset="0"/>
                <a:cs typeface="Arial" panose="020B0604020202020204" pitchFamily="34" charset="0"/>
              </a:rPr>
              <a:t>site:edu</a:t>
            </a:r>
            <a:r>
              <a:rPr lang="en-US" sz="1400" dirty="0" smtClean="0">
                <a:latin typeface="Arial" panose="020B0604020202020204" pitchFamily="34" charset="0"/>
                <a:cs typeface="Arial" panose="020B0604020202020204" pitchFamily="34" charset="0"/>
              </a:rPr>
              <a:t> to narrow your search to U.S. educational institutions</a:t>
            </a:r>
          </a:p>
          <a:p>
            <a:endParaRPr lang="en-US" sz="1400" dirty="0">
              <a:latin typeface="Arial" panose="020B0604020202020204" pitchFamily="34" charset="0"/>
              <a:cs typeface="Arial" panose="020B0604020202020204" pitchFamily="34" charset="0"/>
            </a:endParaRPr>
          </a:p>
        </p:txBody>
      </p:sp>
      <p:sp>
        <p:nvSpPr>
          <p:cNvPr id="2" name="TextBox 1"/>
          <p:cNvSpPr txBox="1"/>
          <p:nvPr/>
        </p:nvSpPr>
        <p:spPr>
          <a:xfrm>
            <a:off x="1723421" y="482759"/>
            <a:ext cx="8919410"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Find Additional Information on the Web</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051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0821" y="1676401"/>
            <a:ext cx="7586898" cy="4524315"/>
          </a:xfrm>
          <a:prstGeom prst="rect">
            <a:avLst/>
          </a:prstGeom>
          <a:solidFill>
            <a:schemeClr val="bg1">
              <a:lumMod val="90000"/>
            </a:schemeClr>
          </a:solid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You have a few options:</a:t>
            </a:r>
          </a:p>
          <a:p>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hlinkClick r:id="rId2"/>
              </a:rPr>
              <a:t>Interlibrary Loans</a:t>
            </a:r>
            <a:r>
              <a:rPr lang="en-US" dirty="0">
                <a:solidFill>
                  <a:srgbClr val="000000"/>
                </a:solidFill>
                <a:latin typeface="Arial" panose="020B0604020202020204" pitchFamily="34" charset="0"/>
                <a:cs typeface="Arial" panose="020B0604020202020204" pitchFamily="34" charset="0"/>
              </a:rPr>
              <a:t> </a:t>
            </a:r>
          </a:p>
          <a:p>
            <a:r>
              <a:rPr lang="en-US" dirty="0">
                <a:solidFill>
                  <a:srgbClr val="000000"/>
                </a:solidFill>
                <a:latin typeface="Arial" panose="020B0604020202020204" pitchFamily="34" charset="0"/>
                <a:cs typeface="Arial" panose="020B0604020202020204" pitchFamily="34" charset="0"/>
              </a:rPr>
              <a:t>You can order books and articles, usually free-of-charge. It takes anywhere from a few days to much longer, depending on format and where the material is coming from. </a:t>
            </a:r>
          </a:p>
          <a:p>
            <a:endParaRPr lang="en-US" dirty="0">
              <a:solidFill>
                <a:srgbClr val="000000"/>
              </a:solidFill>
              <a:latin typeface="Arial" panose="020B0604020202020204" pitchFamily="34" charset="0"/>
              <a:cs typeface="Arial" panose="020B0604020202020204" pitchFamily="34" charset="0"/>
            </a:endParaRPr>
          </a:p>
          <a:p>
            <a:r>
              <a:rPr lang="en-US" dirty="0" smtClean="0">
                <a:solidFill>
                  <a:srgbClr val="000000"/>
                </a:solidFill>
                <a:latin typeface="Arial" panose="020B0604020202020204" pitchFamily="34" charset="0"/>
                <a:cs typeface="Arial" panose="020B0604020202020204" pitchFamily="34" charset="0"/>
              </a:rPr>
              <a:t>Contact </a:t>
            </a:r>
            <a:r>
              <a:rPr lang="en-US" dirty="0">
                <a:solidFill>
                  <a:srgbClr val="000000"/>
                </a:solidFill>
                <a:latin typeface="Arial" panose="020B0604020202020204" pitchFamily="34" charset="0"/>
                <a:cs typeface="Arial" panose="020B0604020202020204" pitchFamily="34" charset="0"/>
              </a:rPr>
              <a:t>me: </a:t>
            </a:r>
            <a:r>
              <a:rPr lang="en-US" dirty="0">
                <a:solidFill>
                  <a:srgbClr val="000000"/>
                </a:solidFill>
                <a:latin typeface="Arial" panose="020B0604020202020204" pitchFamily="34" charset="0"/>
                <a:cs typeface="Arial" panose="020B0604020202020204" pitchFamily="34" charset="0"/>
                <a:hlinkClick r:id="rId3"/>
              </a:rPr>
              <a:t>Katharine Ball</a:t>
            </a:r>
            <a:r>
              <a:rPr lang="en-US" dirty="0">
                <a:solidFill>
                  <a:srgbClr val="000000"/>
                </a:solidFill>
                <a:latin typeface="Arial" panose="020B0604020202020204" pitchFamily="34" charset="0"/>
                <a:cs typeface="Arial" panose="020B0604020202020204" pitchFamily="34" charset="0"/>
              </a:rPr>
              <a:t> at (519) 253-3000, ext. 3852</a:t>
            </a:r>
          </a:p>
          <a:p>
            <a:r>
              <a:rPr lang="en-US" dirty="0">
                <a:solidFill>
                  <a:srgbClr val="000000"/>
                </a:solidFill>
                <a:latin typeface="Arial" panose="020B0604020202020204" pitchFamily="34" charset="0"/>
                <a:cs typeface="Arial" panose="020B0604020202020204" pitchFamily="34" charset="0"/>
              </a:rPr>
              <a:t>I may be able to purchase the book or report for the Library, especially if it is recent. Forget the super expensive market research reports!</a:t>
            </a:r>
          </a:p>
          <a:p>
            <a:r>
              <a:rPr lang="en-US" dirty="0">
                <a:solidFill>
                  <a:srgbClr val="000000"/>
                </a:solidFill>
                <a:latin typeface="Arial" panose="020B0604020202020204" pitchFamily="34" charset="0"/>
                <a:cs typeface="Arial" panose="020B0604020202020204" pitchFamily="34" charset="0"/>
              </a:rPr>
              <a:t>Otherwise, I may be able to help you find other relevant information</a:t>
            </a:r>
            <a:r>
              <a:rPr lang="en-US" dirty="0" smtClean="0">
                <a:solidFill>
                  <a:srgbClr val="000000"/>
                </a:solidFill>
                <a:latin typeface="Arial" panose="020B0604020202020204" pitchFamily="34" charset="0"/>
                <a:cs typeface="Arial" panose="020B0604020202020204" pitchFamily="34" charset="0"/>
              </a:rPr>
              <a:t>.</a:t>
            </a:r>
          </a:p>
          <a:p>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hlinkClick r:id="rId4"/>
              </a:rPr>
              <a:t>Borrowing From Other University Libraries</a:t>
            </a:r>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If you </a:t>
            </a:r>
            <a:r>
              <a:rPr lang="en-US" dirty="0" smtClean="0">
                <a:solidFill>
                  <a:srgbClr val="000000"/>
                </a:solidFill>
                <a:latin typeface="Arial" panose="020B0604020202020204" pitchFamily="34" charset="0"/>
                <a:cs typeface="Arial" panose="020B0604020202020204" pitchFamily="34" charset="0"/>
              </a:rPr>
              <a:t>spend time </a:t>
            </a:r>
            <a:r>
              <a:rPr lang="en-US" dirty="0">
                <a:solidFill>
                  <a:srgbClr val="000000"/>
                </a:solidFill>
                <a:latin typeface="Arial" panose="020B0604020202020204" pitchFamily="34" charset="0"/>
                <a:cs typeface="Arial" panose="020B0604020202020204" pitchFamily="34" charset="0"/>
              </a:rPr>
              <a:t>near another Canadian University, this might be an option for you.</a:t>
            </a:r>
          </a:p>
          <a:p>
            <a:endParaRPr lang="en-US" dirty="0">
              <a:solidFill>
                <a:srgbClr val="000000"/>
              </a:solidFill>
              <a:latin typeface="Arial" panose="020B0604020202020204" pitchFamily="34" charset="0"/>
              <a:cs typeface="Arial" panose="020B0604020202020204" pitchFamily="34" charset="0"/>
            </a:endParaRPr>
          </a:p>
        </p:txBody>
      </p:sp>
      <p:sp>
        <p:nvSpPr>
          <p:cNvPr id="2" name="TextBox 1"/>
          <p:cNvSpPr txBox="1"/>
          <p:nvPr/>
        </p:nvSpPr>
        <p:spPr>
          <a:xfrm>
            <a:off x="1563592" y="591206"/>
            <a:ext cx="9244967" cy="400110"/>
          </a:xfrm>
          <a:prstGeom prst="rect">
            <a:avLst/>
          </a:prstGeom>
          <a:noFill/>
        </p:spPr>
        <p:txBody>
          <a:bodyPr wrap="none" rtlCol="0">
            <a:spAutoFit/>
          </a:bodyPr>
          <a:lstStyle/>
          <a:p>
            <a:r>
              <a:rPr lang="en-US" sz="2000" b="1" dirty="0">
                <a:solidFill>
                  <a:srgbClr val="000000"/>
                </a:solidFill>
                <a:latin typeface="Arial" panose="020B0604020202020204" pitchFamily="34" charset="0"/>
                <a:cs typeface="Arial" panose="020B0604020202020204" pitchFamily="34" charset="0"/>
              </a:rPr>
              <a:t>What If Leddy Doesn’t Have the Book, Report, or Article I am Looking For?</a:t>
            </a:r>
          </a:p>
        </p:txBody>
      </p:sp>
    </p:spTree>
    <p:extLst>
      <p:ext uri="{BB962C8B-B14F-4D97-AF65-F5344CB8AC3E}">
        <p14:creationId xmlns:p14="http://schemas.microsoft.com/office/powerpoint/2010/main" val="56654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06" y="446442"/>
            <a:ext cx="9654988" cy="817582"/>
          </a:xfrm>
        </p:spPr>
        <p:txBody>
          <a:bodyPr/>
          <a:lstStyle/>
          <a:p>
            <a:pPr algn="ctr"/>
            <a:r>
              <a:rPr lang="en-US" sz="2000" b="1" cap="none" dirty="0" smtClean="0">
                <a:latin typeface="Arial" panose="020B0604020202020204" pitchFamily="34" charset="0"/>
                <a:cs typeface="Arial" panose="020B0604020202020204" pitchFamily="34" charset="0"/>
              </a:rPr>
              <a:t>Still Feeling Unsure About How to Conduct the Analysis and Write the Report</a:t>
            </a:r>
            <a:r>
              <a:rPr lang="en-US" sz="2000" b="1" cap="none" dirty="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12259" y="1371602"/>
            <a:ext cx="8059270" cy="3218328"/>
          </a:xfrm>
          <a:solidFill>
            <a:schemeClr val="bg1">
              <a:lumMod val="90000"/>
            </a:schemeClr>
          </a:solidFill>
        </p:spPr>
        <p:txBody>
          <a:bodyPr>
            <a:normAutofit/>
          </a:bodyPr>
          <a:lstStyle/>
          <a:p>
            <a:pPr marL="0" indent="0"/>
            <a:r>
              <a:rPr lang="en-US" b="0" dirty="0">
                <a:latin typeface="Arial" panose="020B0604020202020204" pitchFamily="34" charset="0"/>
                <a:cs typeface="Arial" panose="020B0604020202020204" pitchFamily="34" charset="0"/>
              </a:rPr>
              <a:t/>
            </a:r>
            <a:br>
              <a:rPr lang="en-US" b="0" dirty="0">
                <a:latin typeface="Arial" panose="020B0604020202020204" pitchFamily="34" charset="0"/>
                <a:cs typeface="Arial" panose="020B0604020202020204" pitchFamily="34" charset="0"/>
              </a:rPr>
            </a:br>
            <a:r>
              <a:rPr lang="en-US" b="0" dirty="0" smtClean="0">
                <a:latin typeface="Arial" panose="020B0604020202020204" pitchFamily="34" charset="0"/>
                <a:cs typeface="Arial" panose="020B0604020202020204" pitchFamily="34" charset="0"/>
              </a:rPr>
              <a:t>If you do a Google search: “case analysis” AND report – you can find guidelines and tips from a number of universities. </a:t>
            </a:r>
          </a:p>
          <a:p>
            <a:pPr marL="0" indent="0"/>
            <a:endParaRPr lang="en-US" b="0" dirty="0">
              <a:latin typeface="Arial" panose="020B0604020202020204" pitchFamily="34" charset="0"/>
              <a:cs typeface="Arial" panose="020B0604020202020204" pitchFamily="34" charset="0"/>
            </a:endParaRPr>
          </a:p>
          <a:p>
            <a:pPr marL="0" indent="0"/>
            <a:r>
              <a:rPr lang="en-US" b="0" dirty="0" smtClean="0">
                <a:latin typeface="Arial" panose="020B0604020202020204" pitchFamily="34" charset="0"/>
                <a:cs typeface="Arial" panose="020B0604020202020204" pitchFamily="34" charset="0"/>
              </a:rPr>
              <a:t>There are also a couple of books on Course Reserve at the Library’s Circulation Desk:</a:t>
            </a:r>
          </a:p>
          <a:p>
            <a:pPr marL="0" indent="0"/>
            <a:endParaRPr lang="en-US"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dirty="0" smtClean="0">
                <a:latin typeface="Arial" panose="020B0604020202020204" pitchFamily="34" charset="0"/>
                <a:cs typeface="Arial" panose="020B0604020202020204" pitchFamily="34" charset="0"/>
              </a:rPr>
              <a:t>Learning with cases / </a:t>
            </a:r>
            <a:r>
              <a:rPr lang="en-US" b="0" dirty="0" err="1" smtClean="0">
                <a:latin typeface="Arial" panose="020B0604020202020204" pitchFamily="34" charset="0"/>
                <a:cs typeface="Arial" panose="020B0604020202020204" pitchFamily="34" charset="0"/>
              </a:rPr>
              <a:t>Mauffette-Leenders</a:t>
            </a:r>
            <a:r>
              <a:rPr lang="en-US" b="0" dirty="0" smtClean="0">
                <a:latin typeface="Arial" panose="020B0604020202020204" pitchFamily="34" charset="0"/>
                <a:cs typeface="Arial" panose="020B0604020202020204" pitchFamily="34" charset="0"/>
              </a:rPr>
              <a:t> (HF 1111 .M38 2007)</a:t>
            </a:r>
          </a:p>
          <a:p>
            <a:pPr marL="285750" indent="-285750">
              <a:buFont typeface="Arial" panose="020B0604020202020204" pitchFamily="34" charset="0"/>
              <a:buChar char="•"/>
            </a:pPr>
            <a:r>
              <a:rPr lang="en-US" b="0" dirty="0" smtClean="0">
                <a:latin typeface="Arial" panose="020B0604020202020204" pitchFamily="34" charset="0"/>
                <a:cs typeface="Arial" panose="020B0604020202020204" pitchFamily="34" charset="0"/>
              </a:rPr>
              <a:t>The case study handbook : how to read, discuss, and write persuasively about cases / Ellet (HD 30.4 .E435 2007)</a:t>
            </a:r>
            <a:endParaRPr 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117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7520940" cy="762000"/>
          </a:xfrm>
        </p:spPr>
        <p:txBody>
          <a:bodyPr/>
          <a:lstStyle/>
          <a:p>
            <a:pPr algn="ctr"/>
            <a:r>
              <a:rPr lang="en-US" sz="2000" cap="none" dirty="0">
                <a:latin typeface="Arial" panose="020B0604020202020204" pitchFamily="34" charset="0"/>
                <a:cs typeface="Arial" panose="020B0604020202020204" pitchFamily="34" charset="0"/>
              </a:rPr>
              <a:t>Hi!  My name is Katharine.  I am the Business Librarian at Leddy.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1" y="1371601"/>
            <a:ext cx="6397891" cy="3843389"/>
          </a:xfrm>
          <a:prstGeom prst="rect">
            <a:avLst/>
          </a:prstGeom>
        </p:spPr>
      </p:pic>
      <p:sp>
        <p:nvSpPr>
          <p:cNvPr id="9" name="TextBox 8"/>
          <p:cNvSpPr txBox="1"/>
          <p:nvPr/>
        </p:nvSpPr>
        <p:spPr>
          <a:xfrm>
            <a:off x="1981200" y="5562600"/>
            <a:ext cx="8037136" cy="1015663"/>
          </a:xfrm>
          <a:prstGeom prst="rect">
            <a:avLst/>
          </a:prstGeom>
          <a:noFill/>
        </p:spPr>
        <p:txBody>
          <a:bodyPr wrap="square" rtlCol="0">
            <a:spAutoFit/>
          </a:bodyPr>
          <a:lstStyle/>
          <a:p>
            <a:pPr algn="ctr"/>
            <a:r>
              <a:rPr lang="en-US" sz="2000" dirty="0">
                <a:solidFill>
                  <a:srgbClr val="000000"/>
                </a:solidFill>
                <a:latin typeface="Arial" panose="020B0604020202020204" pitchFamily="34" charset="0"/>
                <a:cs typeface="Arial" panose="020B0604020202020204" pitchFamily="34" charset="0"/>
              </a:rPr>
              <a:t>If you need help with business </a:t>
            </a:r>
            <a:r>
              <a:rPr lang="en-US" sz="2000" dirty="0" smtClean="0">
                <a:solidFill>
                  <a:srgbClr val="000000"/>
                </a:solidFill>
                <a:latin typeface="Arial" panose="020B0604020202020204" pitchFamily="34" charset="0"/>
                <a:cs typeface="Arial" panose="020B0604020202020204" pitchFamily="34" charset="0"/>
              </a:rPr>
              <a:t>research</a:t>
            </a:r>
          </a:p>
          <a:p>
            <a:pPr algn="ctr"/>
            <a:r>
              <a:rPr lang="en-US" sz="2000" dirty="0" smtClean="0">
                <a:solidFill>
                  <a:srgbClr val="000000"/>
                </a:solidFill>
                <a:latin typeface="Arial" panose="020B0604020202020204" pitchFamily="34" charset="0"/>
                <a:cs typeface="Arial" panose="020B0604020202020204" pitchFamily="34" charset="0"/>
              </a:rPr>
              <a:t> while you are here at the University of Windsor,</a:t>
            </a:r>
          </a:p>
          <a:p>
            <a:pPr algn="ctr"/>
            <a:r>
              <a:rPr lang="en-US" sz="2000" dirty="0" smtClean="0">
                <a:solidFill>
                  <a:srgbClr val="000000"/>
                </a:solidFill>
                <a:latin typeface="Arial" panose="020B0604020202020204" pitchFamily="34" charset="0"/>
                <a:cs typeface="Arial" panose="020B0604020202020204" pitchFamily="34" charset="0"/>
              </a:rPr>
              <a:t> I </a:t>
            </a:r>
            <a:r>
              <a:rPr lang="en-US" sz="2000" dirty="0">
                <a:solidFill>
                  <a:srgbClr val="000000"/>
                </a:solidFill>
                <a:latin typeface="Arial" panose="020B0604020202020204" pitchFamily="34" charset="0"/>
                <a:cs typeface="Arial" panose="020B0604020202020204" pitchFamily="34" charset="0"/>
              </a:rPr>
              <a:t>am the person to contact.</a:t>
            </a:r>
            <a:endParaRPr lang="en-US" sz="2000" dirty="0">
              <a:solidFill>
                <a:srgbClr val="000000"/>
              </a:solidFill>
            </a:endParaRPr>
          </a:p>
        </p:txBody>
      </p:sp>
    </p:spTree>
    <p:extLst>
      <p:ext uri="{BB962C8B-B14F-4D97-AF65-F5344CB8AC3E}">
        <p14:creationId xmlns:p14="http://schemas.microsoft.com/office/powerpoint/2010/main" val="3107154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06" y="446442"/>
            <a:ext cx="9654988" cy="817582"/>
          </a:xfrm>
        </p:spPr>
        <p:txBody>
          <a:bodyPr/>
          <a:lstStyle/>
          <a:p>
            <a:pPr algn="ctr"/>
            <a:r>
              <a:rPr lang="en-US" sz="2000" b="1" cap="none" dirty="0" smtClean="0">
                <a:latin typeface="Arial" panose="020B0604020202020204" pitchFamily="34" charset="0"/>
                <a:cs typeface="Arial" panose="020B0604020202020204" pitchFamily="34" charset="0"/>
              </a:rPr>
              <a:t>How About The Presentation?</a:t>
            </a: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12259" y="1371602"/>
            <a:ext cx="8059270" cy="3218328"/>
          </a:xfrm>
          <a:solidFill>
            <a:schemeClr val="bg1">
              <a:lumMod val="90000"/>
            </a:schemeClr>
          </a:solidFill>
        </p:spPr>
        <p:txBody>
          <a:bodyPr>
            <a:normAutofit/>
          </a:bodyPr>
          <a:lstStyle/>
          <a:p>
            <a:pPr marL="0" indent="0"/>
            <a:r>
              <a:rPr lang="en-US" b="0" dirty="0">
                <a:latin typeface="Arial" panose="020B0604020202020204" pitchFamily="34" charset="0"/>
                <a:cs typeface="Arial" panose="020B0604020202020204" pitchFamily="34" charset="0"/>
              </a:rPr>
              <a:t/>
            </a:r>
            <a:br>
              <a:rPr lang="en-US" b="0" dirty="0">
                <a:latin typeface="Arial" panose="020B0604020202020204" pitchFamily="34" charset="0"/>
                <a:cs typeface="Arial" panose="020B0604020202020204" pitchFamily="34" charset="0"/>
              </a:rPr>
            </a:br>
            <a:r>
              <a:rPr lang="en-US" b="0" dirty="0" smtClean="0">
                <a:latin typeface="Arial" panose="020B0604020202020204" pitchFamily="34" charset="0"/>
                <a:cs typeface="Arial" panose="020B0604020202020204" pitchFamily="34" charset="0"/>
              </a:rPr>
              <a:t>If you do a Google search: </a:t>
            </a:r>
            <a:r>
              <a:rPr lang="en-US" b="0" dirty="0" smtClean="0">
                <a:latin typeface="Arial" panose="020B0604020202020204" pitchFamily="34" charset="0"/>
                <a:cs typeface="Arial" panose="020B0604020202020204" pitchFamily="34" charset="0"/>
              </a:rPr>
              <a:t>“giving presentations” -  </a:t>
            </a:r>
            <a:r>
              <a:rPr lang="en-US" b="0" dirty="0" smtClean="0">
                <a:latin typeface="Arial" panose="020B0604020202020204" pitchFamily="34" charset="0"/>
                <a:cs typeface="Arial" panose="020B0604020202020204" pitchFamily="34" charset="0"/>
              </a:rPr>
              <a:t>you can find guidelines and tips from a number of </a:t>
            </a:r>
            <a:r>
              <a:rPr lang="en-US" b="0" dirty="0" smtClean="0">
                <a:latin typeface="Arial" panose="020B0604020202020204" pitchFamily="34" charset="0"/>
                <a:cs typeface="Arial" panose="020B0604020202020204" pitchFamily="34" charset="0"/>
              </a:rPr>
              <a:t>universities</a:t>
            </a:r>
            <a:r>
              <a:rPr lang="en-US" b="0" dirty="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and other organizations.</a:t>
            </a:r>
            <a:endParaRPr lang="en-US" b="0" dirty="0" smtClean="0">
              <a:latin typeface="Arial" panose="020B0604020202020204" pitchFamily="34" charset="0"/>
              <a:cs typeface="Arial" panose="020B0604020202020204" pitchFamily="34" charset="0"/>
            </a:endParaRPr>
          </a:p>
          <a:p>
            <a:pPr marL="0" indent="0"/>
            <a:endParaRPr lang="en-US" b="0" dirty="0">
              <a:latin typeface="Arial" panose="020B0604020202020204" pitchFamily="34" charset="0"/>
              <a:cs typeface="Arial" panose="020B0604020202020204" pitchFamily="34" charset="0"/>
            </a:endParaRPr>
          </a:p>
          <a:p>
            <a:pPr marL="0" indent="0"/>
            <a:r>
              <a:rPr lang="en-US" b="0" dirty="0" smtClean="0">
                <a:latin typeface="Arial" panose="020B0604020202020204" pitchFamily="34" charset="0"/>
                <a:cs typeface="Arial" panose="020B0604020202020204" pitchFamily="34" charset="0"/>
              </a:rPr>
              <a:t>There are also </a:t>
            </a:r>
            <a:r>
              <a:rPr lang="en-US" b="0" dirty="0" smtClean="0">
                <a:latin typeface="Arial" panose="020B0604020202020204" pitchFamily="34" charset="0"/>
                <a:cs typeface="Arial" panose="020B0604020202020204" pitchFamily="34" charset="0"/>
              </a:rPr>
              <a:t>books in the Library, for example:</a:t>
            </a:r>
            <a:endParaRPr lang="en-US" b="0" dirty="0" smtClean="0">
              <a:latin typeface="Arial" panose="020B0604020202020204" pitchFamily="34" charset="0"/>
              <a:cs typeface="Arial" panose="020B0604020202020204" pitchFamily="34" charset="0"/>
            </a:endParaRPr>
          </a:p>
          <a:p>
            <a:pPr marL="0" indent="0"/>
            <a:endParaRPr lang="en-US" b="0" dirty="0" smtClean="0">
              <a:latin typeface="Arial" panose="020B0604020202020204" pitchFamily="34" charset="0"/>
              <a:cs typeface="Arial" panose="020B0604020202020204" pitchFamily="34" charset="0"/>
            </a:endParaRPr>
          </a:p>
          <a:p>
            <a:pPr marL="0" indent="0"/>
            <a:r>
              <a:rPr lang="en-US" b="0" dirty="0" smtClean="0">
                <a:latin typeface="Arial" panose="020B0604020202020204" pitchFamily="34" charset="0"/>
                <a:cs typeface="Arial" panose="020B0604020202020204" pitchFamily="34" charset="0"/>
              </a:rPr>
              <a:t>Giving presentations: expert solutions to everyday challenges / Harvard Business School  (Leddy Book Collection: Main Building, 3</a:t>
            </a:r>
            <a:r>
              <a:rPr lang="en-US" b="0" baseline="30000" dirty="0" smtClean="0">
                <a:latin typeface="Arial" panose="020B0604020202020204" pitchFamily="34" charset="0"/>
                <a:cs typeface="Arial" panose="020B0604020202020204" pitchFamily="34" charset="0"/>
              </a:rPr>
              <a:t>rd</a:t>
            </a:r>
            <a:r>
              <a:rPr lang="en-US" b="0" dirty="0" smtClean="0">
                <a:latin typeface="Arial" panose="020B0604020202020204" pitchFamily="34" charset="0"/>
                <a:cs typeface="Arial" panose="020B0604020202020204" pitchFamily="34" charset="0"/>
              </a:rPr>
              <a:t> Floor: HD5718.22 .G58 2007)</a:t>
            </a:r>
            <a:endParaRPr 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3351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7478" y="685801"/>
            <a:ext cx="1688476" cy="400110"/>
          </a:xfrm>
          <a:prstGeom prst="rect">
            <a:avLst/>
          </a:prstGeom>
          <a:noFill/>
        </p:spPr>
        <p:txBody>
          <a:bodyPr wrap="none" rtlCol="0">
            <a:spAutoFit/>
          </a:bodyPr>
          <a:lstStyle/>
          <a:p>
            <a:pPr algn="ctr"/>
            <a:r>
              <a:rPr lang="en-US" sz="2000" b="1" dirty="0">
                <a:solidFill>
                  <a:srgbClr val="000000"/>
                </a:solidFill>
                <a:latin typeface="Arial" panose="020B0604020202020204" pitchFamily="34" charset="0"/>
                <a:cs typeface="Arial" panose="020B0604020202020204" pitchFamily="34" charset="0"/>
              </a:rPr>
              <a:t>Writing Help</a:t>
            </a:r>
          </a:p>
        </p:txBody>
      </p:sp>
      <p:sp>
        <p:nvSpPr>
          <p:cNvPr id="4" name="TextBox 3"/>
          <p:cNvSpPr txBox="1"/>
          <p:nvPr/>
        </p:nvSpPr>
        <p:spPr>
          <a:xfrm>
            <a:off x="2286000" y="1600201"/>
            <a:ext cx="7391400" cy="3139321"/>
          </a:xfrm>
          <a:prstGeom prst="rect">
            <a:avLst/>
          </a:prstGeom>
          <a:solidFill>
            <a:schemeClr val="bg1">
              <a:lumMod val="90000"/>
            </a:schemeClr>
          </a:solid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Research papers and assignments must be written in APA Style. Here is a popular online guide from Purdue University: </a:t>
            </a:r>
            <a:r>
              <a:rPr lang="en-US" dirty="0">
                <a:solidFill>
                  <a:srgbClr val="000000"/>
                </a:solidFill>
                <a:latin typeface="Arial" panose="020B0604020202020204" pitchFamily="34" charset="0"/>
                <a:cs typeface="Arial" panose="020B0604020202020204" pitchFamily="34" charset="0"/>
                <a:hlinkClick r:id="rId2"/>
              </a:rPr>
              <a:t>OWL: APA Style</a:t>
            </a:r>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 </a:t>
            </a:r>
          </a:p>
          <a:p>
            <a:r>
              <a:rPr lang="en-US" dirty="0">
                <a:solidFill>
                  <a:srgbClr val="000000"/>
                </a:solidFill>
                <a:latin typeface="Arial" panose="020B0604020202020204" pitchFamily="34" charset="0"/>
                <a:cs typeface="Arial" panose="020B0604020202020204" pitchFamily="34" charset="0"/>
              </a:rPr>
              <a:t>If you want to check your papers for plagiarism, then use </a:t>
            </a:r>
            <a:r>
              <a:rPr lang="en-US" dirty="0">
                <a:solidFill>
                  <a:srgbClr val="000000"/>
                </a:solidFill>
                <a:latin typeface="Arial" panose="020B0604020202020204" pitchFamily="34" charset="0"/>
                <a:cs typeface="Arial" panose="020B0604020202020204" pitchFamily="34" charset="0"/>
                <a:hlinkClick r:id="rId3"/>
              </a:rPr>
              <a:t>Turnitin.com</a:t>
            </a:r>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If you need general help with structuring your research paper, grammar, or citation, please see </a:t>
            </a:r>
            <a:r>
              <a:rPr lang="en-US" dirty="0">
                <a:solidFill>
                  <a:srgbClr val="000000"/>
                </a:solidFill>
                <a:latin typeface="Arial" panose="020B0604020202020204" pitchFamily="34" charset="0"/>
                <a:cs typeface="Arial" panose="020B0604020202020204" pitchFamily="34" charset="0"/>
                <a:hlinkClick r:id="rId4"/>
              </a:rPr>
              <a:t>Writing Help Services</a:t>
            </a:r>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Otherwise, you can always contact me: </a:t>
            </a:r>
            <a:r>
              <a:rPr lang="en-US" dirty="0">
                <a:solidFill>
                  <a:srgbClr val="000000"/>
                </a:solidFill>
                <a:latin typeface="Arial" panose="020B0604020202020204" pitchFamily="34" charset="0"/>
                <a:cs typeface="Arial" panose="020B0604020202020204" pitchFamily="34" charset="0"/>
                <a:hlinkClick r:id="rId5"/>
              </a:rPr>
              <a:t>Katharine Ball</a:t>
            </a:r>
            <a:r>
              <a:rPr lang="en-US" dirty="0">
                <a:solidFill>
                  <a:srgbClr val="000000"/>
                </a:solidFill>
                <a:latin typeface="Arial" panose="020B0604020202020204" pitchFamily="34" charset="0"/>
                <a:cs typeface="Arial" panose="020B0604020202020204" pitchFamily="34" charset="0"/>
              </a:rPr>
              <a:t> at (519) 253-3000, ext. 3852</a:t>
            </a:r>
          </a:p>
          <a:p>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955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058" y="685800"/>
            <a:ext cx="3222396" cy="548640"/>
          </a:xfrm>
        </p:spPr>
        <p:txBody>
          <a:bodyPr/>
          <a:lstStyle/>
          <a:p>
            <a:r>
              <a:rPr lang="en-US" sz="2000" b="1" dirty="0">
                <a:latin typeface="Arial" panose="020B0604020202020204" pitchFamily="34" charset="0"/>
                <a:cs typeface="Arial" panose="020B0604020202020204" pitchFamily="34" charset="0"/>
              </a:rPr>
              <a:t>M</a:t>
            </a:r>
            <a:r>
              <a:rPr lang="en-US" sz="2000" b="1" cap="none" dirty="0">
                <a:latin typeface="Arial" panose="020B0604020202020204" pitchFamily="34" charset="0"/>
                <a:cs typeface="Arial" panose="020B0604020202020204" pitchFamily="34" charset="0"/>
              </a:rPr>
              <a:t>y Contact Information:</a:t>
            </a: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38400" y="1600200"/>
            <a:ext cx="6720526" cy="2819400"/>
          </a:xfrm>
          <a:solidFill>
            <a:schemeClr val="bg1">
              <a:lumMod val="90000"/>
            </a:schemeClr>
          </a:solidFill>
        </p:spPr>
        <p:txBody>
          <a:bodyPr>
            <a:noAutofit/>
          </a:bodyPr>
          <a:lstStyle/>
          <a:p>
            <a:r>
              <a:rPr lang="en-US" sz="1800" dirty="0">
                <a:latin typeface="Arial" panose="020B0604020202020204" pitchFamily="34" charset="0"/>
                <a:cs typeface="Arial" panose="020B0604020202020204" pitchFamily="34" charset="0"/>
              </a:rPr>
              <a:t>Katharine Ball</a:t>
            </a:r>
          </a:p>
          <a:p>
            <a:r>
              <a:rPr lang="en-US" sz="1800" b="0" dirty="0">
                <a:latin typeface="Arial" panose="020B0604020202020204" pitchFamily="34" charset="0"/>
                <a:cs typeface="Arial" panose="020B0604020202020204" pitchFamily="34" charset="0"/>
              </a:rPr>
              <a:t>Business Librarian</a:t>
            </a:r>
          </a:p>
          <a:p>
            <a:r>
              <a:rPr lang="en-US" sz="1800" b="0" dirty="0" err="1">
                <a:latin typeface="Arial" panose="020B0604020202020204" pitchFamily="34" charset="0"/>
                <a:cs typeface="Arial" panose="020B0604020202020204" pitchFamily="34" charset="0"/>
              </a:rPr>
              <a:t>Leddy</a:t>
            </a:r>
            <a:r>
              <a:rPr lang="en-US" sz="1800" b="0" dirty="0">
                <a:latin typeface="Arial" panose="020B0604020202020204" pitchFamily="34" charset="0"/>
                <a:cs typeface="Arial" panose="020B0604020202020204" pitchFamily="34" charset="0"/>
              </a:rPr>
              <a:t> Library</a:t>
            </a:r>
          </a:p>
          <a:p>
            <a:endParaRPr lang="en-US" sz="2000" b="0" dirty="0">
              <a:latin typeface="Arial" panose="020B0604020202020204" pitchFamily="34" charset="0"/>
              <a:cs typeface="Arial" panose="020B0604020202020204" pitchFamily="34" charset="0"/>
            </a:endParaRPr>
          </a:p>
          <a:p>
            <a:r>
              <a:rPr lang="en-US" sz="1800" b="0" dirty="0">
                <a:latin typeface="Arial" panose="020B0604020202020204" pitchFamily="34" charset="0"/>
                <a:cs typeface="Arial" panose="020B0604020202020204" pitchFamily="34" charset="0"/>
              </a:rPr>
              <a:t>Office Location:  </a:t>
            </a:r>
            <a:r>
              <a:rPr lang="en-US" sz="1800" b="0" dirty="0" err="1">
                <a:latin typeface="Arial" panose="020B0604020202020204" pitchFamily="34" charset="0"/>
                <a:cs typeface="Arial" panose="020B0604020202020204" pitchFamily="34" charset="0"/>
              </a:rPr>
              <a:t>Leddy</a:t>
            </a:r>
            <a:r>
              <a:rPr lang="en-US" sz="1800" b="0" dirty="0">
                <a:latin typeface="Arial" panose="020B0604020202020204" pitchFamily="34" charset="0"/>
                <a:cs typeface="Arial" panose="020B0604020202020204" pitchFamily="34" charset="0"/>
              </a:rPr>
              <a:t>  West Building, 2</a:t>
            </a:r>
            <a:r>
              <a:rPr lang="en-US" sz="1800" b="0" baseline="30000" dirty="0">
                <a:latin typeface="Arial" panose="020B0604020202020204" pitchFamily="34" charset="0"/>
                <a:cs typeface="Arial" panose="020B0604020202020204" pitchFamily="34" charset="0"/>
              </a:rPr>
              <a:t>nd</a:t>
            </a:r>
            <a:r>
              <a:rPr lang="en-US" sz="1800" b="0" dirty="0">
                <a:latin typeface="Arial" panose="020B0604020202020204" pitchFamily="34" charset="0"/>
                <a:cs typeface="Arial" panose="020B0604020202020204" pitchFamily="34" charset="0"/>
              </a:rPr>
              <a:t> Floor, Room  214B</a:t>
            </a:r>
          </a:p>
          <a:p>
            <a:r>
              <a:rPr lang="en-US" sz="1800" b="0" dirty="0">
                <a:latin typeface="Arial" panose="020B0604020202020204" pitchFamily="34" charset="0"/>
                <a:cs typeface="Arial" panose="020B0604020202020204" pitchFamily="34" charset="0"/>
              </a:rPr>
              <a:t>Email: </a:t>
            </a:r>
            <a:r>
              <a:rPr lang="en-US" sz="1800" b="0" dirty="0">
                <a:latin typeface="Arial" panose="020B0604020202020204" pitchFamily="34" charset="0"/>
                <a:cs typeface="Arial" panose="020B0604020202020204" pitchFamily="34" charset="0"/>
                <a:hlinkClick r:id="rId2"/>
              </a:rPr>
              <a:t>kball@uwindsor.ca</a:t>
            </a:r>
            <a:endParaRPr lang="en-US" sz="1800" b="0" dirty="0">
              <a:latin typeface="Arial" panose="020B0604020202020204" pitchFamily="34" charset="0"/>
              <a:cs typeface="Arial" panose="020B0604020202020204" pitchFamily="34" charset="0"/>
            </a:endParaRPr>
          </a:p>
          <a:p>
            <a:r>
              <a:rPr lang="en-US" sz="1800" b="0" dirty="0">
                <a:latin typeface="Arial" panose="020B0604020202020204" pitchFamily="34" charset="0"/>
                <a:cs typeface="Arial" panose="020B0604020202020204" pitchFamily="34" charset="0"/>
              </a:rPr>
              <a:t>Telephone: (519) 253-3000 ext. 3852</a:t>
            </a:r>
          </a:p>
        </p:txBody>
      </p:sp>
    </p:spTree>
    <p:extLst>
      <p:ext uri="{BB962C8B-B14F-4D97-AF65-F5344CB8AC3E}">
        <p14:creationId xmlns:p14="http://schemas.microsoft.com/office/powerpoint/2010/main" val="3993540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95769"/>
            <a:ext cx="3181544" cy="548640"/>
          </a:xfrm>
        </p:spPr>
        <p:txBody>
          <a:bodyPr/>
          <a:lstStyle/>
          <a:p>
            <a:pPr algn="ctr"/>
            <a:r>
              <a:rPr lang="en-US" sz="2400" b="1" dirty="0">
                <a:latin typeface="Arial" panose="020B0604020202020204" pitchFamily="34" charset="0"/>
                <a:cs typeface="Arial" panose="020B0604020202020204" pitchFamily="34" charset="0"/>
              </a:rPr>
              <a:t>L</a:t>
            </a:r>
            <a:r>
              <a:rPr lang="en-US" sz="2400" b="1" cap="none" dirty="0">
                <a:latin typeface="Arial" panose="020B0604020202020204" pitchFamily="34" charset="0"/>
                <a:cs typeface="Arial" panose="020B0604020202020204" pitchFamily="34" charset="0"/>
              </a:rPr>
              <a:t>ocation Of Library</a:t>
            </a:r>
            <a:endParaRPr lang="en-US" sz="2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954" y="1482679"/>
            <a:ext cx="4724400" cy="4526280"/>
          </a:xfrm>
          <a:prstGeom prst="rect">
            <a:avLst/>
          </a:prstGeom>
          <a:ln w="12700">
            <a:noFill/>
          </a:ln>
        </p:spPr>
      </p:pic>
      <p:sp>
        <p:nvSpPr>
          <p:cNvPr id="5" name="Up Arrow 4"/>
          <p:cNvSpPr/>
          <p:nvPr/>
        </p:nvSpPr>
        <p:spPr>
          <a:xfrm rot="16200000">
            <a:off x="7280649" y="3920751"/>
            <a:ext cx="297702" cy="14478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E1E3"/>
              </a:solidFill>
            </a:endParaRPr>
          </a:p>
        </p:txBody>
      </p:sp>
      <p:sp>
        <p:nvSpPr>
          <p:cNvPr id="9" name="TextBox 8"/>
          <p:cNvSpPr txBox="1"/>
          <p:nvPr/>
        </p:nvSpPr>
        <p:spPr>
          <a:xfrm>
            <a:off x="8238335" y="4424170"/>
            <a:ext cx="1762021" cy="369332"/>
          </a:xfrm>
          <a:prstGeom prst="rect">
            <a:avLst/>
          </a:prstGeom>
          <a:noFill/>
        </p:spPr>
        <p:txBody>
          <a:bodyPr wrap="none" rtlCol="0">
            <a:spAutoFit/>
          </a:bodyPr>
          <a:lstStyle/>
          <a:p>
            <a:r>
              <a:rPr lang="en-US" dirty="0">
                <a:solidFill>
                  <a:srgbClr val="000000"/>
                </a:solidFill>
                <a:latin typeface="Arial" panose="020B0604020202020204" pitchFamily="34" charset="0"/>
                <a:cs typeface="Arial" panose="020B0604020202020204" pitchFamily="34" charset="0"/>
              </a:rPr>
              <a:t>Odette Building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431" y="535480"/>
            <a:ext cx="3660925" cy="2744862"/>
          </a:xfrm>
          <a:prstGeom prst="rect">
            <a:avLst/>
          </a:prstGeom>
        </p:spPr>
      </p:pic>
      <p:sp>
        <p:nvSpPr>
          <p:cNvPr id="4" name="Down Arrow 3"/>
          <p:cNvSpPr/>
          <p:nvPr/>
        </p:nvSpPr>
        <p:spPr>
          <a:xfrm>
            <a:off x="3276601" y="954779"/>
            <a:ext cx="303829" cy="116263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E1E3"/>
              </a:solidFill>
            </a:endParaRPr>
          </a:p>
        </p:txBody>
      </p:sp>
    </p:spTree>
    <p:extLst>
      <p:ext uri="{BB962C8B-B14F-4D97-AF65-F5344CB8AC3E}">
        <p14:creationId xmlns:p14="http://schemas.microsoft.com/office/powerpoint/2010/main" val="168043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8409" y="446442"/>
            <a:ext cx="3456791" cy="548640"/>
          </a:xfrm>
        </p:spPr>
        <p:txBody>
          <a:bodyPr/>
          <a:lstStyle/>
          <a:p>
            <a:pPr algn="ctr"/>
            <a:r>
              <a:rPr lang="en-US" b="1" cap="none" dirty="0" smtClean="0">
                <a:latin typeface="Arial" panose="020B0604020202020204" pitchFamily="34" charset="0"/>
                <a:cs typeface="Arial" panose="020B0604020202020204" pitchFamily="34" charset="0"/>
              </a:rPr>
              <a:t>Your </a:t>
            </a:r>
            <a:r>
              <a:rPr lang="en-US" b="1" dirty="0" smtClean="0">
                <a:latin typeface="Arial" panose="020B0604020202020204" pitchFamily="34" charset="0"/>
                <a:cs typeface="Arial" panose="020B0604020202020204" pitchFamily="34" charset="0"/>
              </a:rPr>
              <a:t>G</a:t>
            </a:r>
            <a:r>
              <a:rPr lang="en-US" b="1" cap="none" dirty="0" smtClean="0">
                <a:latin typeface="Arial" panose="020B0604020202020204" pitchFamily="34" charset="0"/>
                <a:cs typeface="Arial" panose="020B0604020202020204" pitchFamily="34" charset="0"/>
              </a:rPr>
              <a:t>roup Project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30189" y="1676401"/>
            <a:ext cx="8059270" cy="2653551"/>
          </a:xfrm>
          <a:solidFill>
            <a:schemeClr val="bg1">
              <a:lumMod val="90000"/>
            </a:schemeClr>
          </a:solidFill>
        </p:spPr>
        <p:txBody>
          <a:bodyPr>
            <a:normAutofit fontScale="77500" lnSpcReduction="20000"/>
          </a:bodyPr>
          <a:lstStyle/>
          <a:p>
            <a:pPr marL="0" indent="0"/>
            <a:r>
              <a:rPr lang="en-US" sz="2600" b="0" dirty="0" smtClean="0">
                <a:latin typeface="Arial" panose="020B0604020202020204" pitchFamily="34" charset="0"/>
                <a:cs typeface="Arial" panose="020B0604020202020204" pitchFamily="34" charset="0"/>
              </a:rPr>
              <a:t>Students </a:t>
            </a:r>
            <a:r>
              <a:rPr lang="en-US" sz="2600" b="0" dirty="0">
                <a:latin typeface="Arial" panose="020B0604020202020204" pitchFamily="34" charset="0"/>
                <a:cs typeface="Arial" panose="020B0604020202020204" pitchFamily="34" charset="0"/>
              </a:rPr>
              <a:t>will form groups of five to six, and each group will select a </a:t>
            </a:r>
            <a:r>
              <a:rPr lang="en-US" sz="2600" b="0" dirty="0" smtClean="0">
                <a:latin typeface="Arial" panose="020B0604020202020204" pitchFamily="34" charset="0"/>
                <a:cs typeface="Arial" panose="020B0604020202020204" pitchFamily="34" charset="0"/>
              </a:rPr>
              <a:t>company on which to do a case analysis. You will use OB theories/frameworks to analyze organizational behavior issues the company is currently facing; you will then provide recommendations on how to address these issues.</a:t>
            </a:r>
          </a:p>
          <a:p>
            <a:pPr marL="0" indent="0"/>
            <a:endParaRPr lang="en-US" sz="2600" b="0" dirty="0" smtClean="0">
              <a:latin typeface="Arial" panose="020B0604020202020204" pitchFamily="34" charset="0"/>
              <a:cs typeface="Arial" panose="020B0604020202020204" pitchFamily="34" charset="0"/>
            </a:endParaRPr>
          </a:p>
          <a:p>
            <a:pPr marL="0" indent="0"/>
            <a:r>
              <a:rPr lang="en-US" sz="2600" b="0" dirty="0" smtClean="0">
                <a:latin typeface="Arial" panose="020B0604020202020204" pitchFamily="34" charset="0"/>
                <a:cs typeface="Arial" panose="020B0604020202020204" pitchFamily="34" charset="0"/>
              </a:rPr>
              <a:t>You are required to produce a case analysis report (5 single-spaced pages) and give an in-class presentation (15 minutes).</a:t>
            </a:r>
          </a:p>
          <a:p>
            <a:pPr marL="0" indent="0"/>
            <a:r>
              <a:rPr lang="en-US" b="0" dirty="0">
                <a:latin typeface="Arial" panose="020B0604020202020204" pitchFamily="34" charset="0"/>
                <a:cs typeface="Arial" panose="020B0604020202020204" pitchFamily="34" charset="0"/>
              </a:rPr>
              <a:t/>
            </a:r>
            <a:br>
              <a:rPr lang="en-US" b="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12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8409" y="446442"/>
            <a:ext cx="3456791" cy="548640"/>
          </a:xfrm>
        </p:spPr>
        <p:txBody>
          <a:bodyPr/>
          <a:lstStyle/>
          <a:p>
            <a:pPr algn="ctr"/>
            <a:r>
              <a:rPr lang="en-US" b="1" cap="none" dirty="0" smtClean="0">
                <a:latin typeface="Arial" panose="020B0604020202020204" pitchFamily="34" charset="0"/>
                <a:cs typeface="Arial" panose="020B0604020202020204" pitchFamily="34" charset="0"/>
              </a:rPr>
              <a:t>My Goal Today</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30189" y="1676401"/>
            <a:ext cx="8059270" cy="2653551"/>
          </a:xfrm>
        </p:spPr>
        <p:txBody>
          <a:bodyPr>
            <a:normAutofit/>
          </a:bodyPr>
          <a:lstStyle/>
          <a:p>
            <a:pPr marL="0" indent="0"/>
            <a:r>
              <a:rPr lang="en-US" b="0" dirty="0">
                <a:latin typeface="Arial" panose="020B0604020202020204" pitchFamily="34" charset="0"/>
                <a:cs typeface="Arial" panose="020B0604020202020204" pitchFamily="34" charset="0"/>
              </a:rPr>
              <a:t/>
            </a:r>
            <a:br>
              <a:rPr lang="en-US" b="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2684930" y="1406117"/>
            <a:ext cx="5939118" cy="1938992"/>
          </a:xfrm>
          <a:prstGeom prst="rect">
            <a:avLst/>
          </a:prstGeom>
          <a:solidFill>
            <a:schemeClr val="bg1">
              <a:lumMod val="90000"/>
            </a:schemeClr>
          </a:solidFill>
        </p:spPr>
        <p:txBody>
          <a:bodyPr wrap="square" rtlCol="0">
            <a:spAutoFit/>
          </a:bodyPr>
          <a:lstStyle/>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 want to get you started on the group project, show you how to find the information you need, and give you the confidence and skills to produce a really good report and presentation </a:t>
            </a:r>
            <a:r>
              <a:rPr lang="en-US" sz="2000" dirty="0" smtClean="0">
                <a:latin typeface="Arial" panose="020B0604020202020204" pitchFamily="34" charset="0"/>
                <a:cs typeface="Arial" panose="020B0604020202020204" pitchFamily="34" charset="0"/>
                <a:sym typeface="Wingdings" panose="05000000000000000000" pitchFamily="2" charset="2"/>
              </a:rPr>
              <a:t></a:t>
            </a:r>
          </a:p>
          <a:p>
            <a:endParaRPr lang="en-US"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8876">
            <a:off x="526463" y="3848176"/>
            <a:ext cx="4248150" cy="2585699"/>
          </a:xfrm>
          <a:prstGeom prst="rect">
            <a:avLst/>
          </a:prstGeom>
          <a:ln>
            <a:solidFill>
              <a:schemeClr val="accent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61629">
            <a:off x="7629119" y="3285334"/>
            <a:ext cx="3707746" cy="2908722"/>
          </a:xfrm>
          <a:prstGeom prst="rect">
            <a:avLst/>
          </a:prstGeom>
          <a:ln>
            <a:solidFill>
              <a:schemeClr val="accent1"/>
            </a:solidFill>
          </a:ln>
        </p:spPr>
      </p:pic>
      <p:sp>
        <p:nvSpPr>
          <p:cNvPr id="7" name="TextBox 6"/>
          <p:cNvSpPr txBox="1"/>
          <p:nvPr/>
        </p:nvSpPr>
        <p:spPr>
          <a:xfrm>
            <a:off x="9000565" y="5517266"/>
            <a:ext cx="788894" cy="246221"/>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BRAVO!!!</a:t>
            </a:r>
            <a:endParaRPr lang="en-US" sz="1000" b="1" dirty="0">
              <a:latin typeface="Arial" panose="020B0604020202020204" pitchFamily="34" charset="0"/>
              <a:cs typeface="Arial" panose="020B0604020202020204" pitchFamily="34" charset="0"/>
            </a:endParaRPr>
          </a:p>
        </p:txBody>
      </p:sp>
      <p:pic>
        <p:nvPicPr>
          <p:cNvPr id="8" name="clapping-and-yelling_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94431" y="5668916"/>
            <a:ext cx="487363" cy="487363"/>
          </a:xfrm>
          <a:prstGeom prst="rect">
            <a:avLst/>
          </a:prstGeom>
        </p:spPr>
      </p:pic>
    </p:spTree>
    <p:extLst>
      <p:ext uri="{BB962C8B-B14F-4D97-AF65-F5344CB8AC3E}">
        <p14:creationId xmlns:p14="http://schemas.microsoft.com/office/powerpoint/2010/main" val="16058654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89"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8409" y="446442"/>
            <a:ext cx="3940885" cy="548640"/>
          </a:xfrm>
        </p:spPr>
        <p:txBody>
          <a:bodyPr/>
          <a:lstStyle/>
          <a:p>
            <a:r>
              <a:rPr lang="en-US" b="1" cap="none" dirty="0" smtClean="0">
                <a:latin typeface="Arial" panose="020B0604020202020204" pitchFamily="34" charset="0"/>
                <a:cs typeface="Arial" panose="020B0604020202020204" pitchFamily="34" charset="0"/>
              </a:rPr>
              <a:t>Selecting A Company</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15647" y="1729726"/>
            <a:ext cx="9188823" cy="3953434"/>
          </a:xfrm>
          <a:solidFill>
            <a:schemeClr val="bg1">
              <a:lumMod val="90000"/>
            </a:schemeClr>
          </a:solidFill>
        </p:spPr>
        <p:txBody>
          <a:bodyPr>
            <a:normAutofit/>
          </a:bodyPr>
          <a:lstStyle/>
          <a:p>
            <a:pPr marL="0" indent="0"/>
            <a:r>
              <a:rPr lang="en-US" b="0" dirty="0">
                <a:latin typeface="Arial" panose="020B0604020202020204" pitchFamily="34" charset="0"/>
                <a:cs typeface="Arial" panose="020B0604020202020204" pitchFamily="34" charset="0"/>
              </a:rPr>
              <a:t/>
            </a:r>
            <a:br>
              <a:rPr lang="en-US" b="0" dirty="0">
                <a:latin typeface="Arial" panose="020B0604020202020204" pitchFamily="34" charset="0"/>
                <a:cs typeface="Arial" panose="020B0604020202020204" pitchFamily="34" charset="0"/>
              </a:rPr>
            </a:br>
            <a:r>
              <a:rPr lang="en-US" b="0" dirty="0" smtClean="0">
                <a:latin typeface="Arial" panose="020B0604020202020204" pitchFamily="34" charset="0"/>
                <a:cs typeface="Arial" panose="020B0604020202020204" pitchFamily="34" charset="0"/>
              </a:rPr>
              <a:t>If you can, choose a company based on your own work experience, or that of a family member or group member.</a:t>
            </a:r>
          </a:p>
          <a:p>
            <a:pPr marL="0" indent="0"/>
            <a:endParaRPr lang="en-US" b="0" dirty="0" smtClean="0">
              <a:latin typeface="Arial" panose="020B0604020202020204" pitchFamily="34" charset="0"/>
              <a:cs typeface="Arial" panose="020B0604020202020204" pitchFamily="34" charset="0"/>
            </a:endParaRPr>
          </a:p>
          <a:p>
            <a:pPr marL="0" indent="0">
              <a:spcBef>
                <a:spcPts val="0"/>
              </a:spcBef>
            </a:pPr>
            <a:r>
              <a:rPr lang="en-US" dirty="0" smtClean="0">
                <a:latin typeface="Arial" panose="020B0604020202020204" pitchFamily="34" charset="0"/>
                <a:cs typeface="Arial" panose="020B0604020202020204" pitchFamily="34" charset="0"/>
              </a:rPr>
              <a:t>What do you do if your group cannot come up with an appropriate company this way?</a:t>
            </a:r>
          </a:p>
          <a:p>
            <a:pPr marL="0" indent="0"/>
            <a:r>
              <a:rPr lang="en-US" b="0" dirty="0" smtClean="0">
                <a:latin typeface="Arial" panose="020B0604020202020204" pitchFamily="34" charset="0"/>
                <a:cs typeface="Arial" panose="020B0604020202020204" pitchFamily="34" charset="0"/>
              </a:rPr>
              <a:t>Focus on larger, publically traded companies. They are legally required to publish more information, tend to be followed by investment analysts, and are generally more concerned with the media and public perception. This means it is also easier to find relevant news stories and </a:t>
            </a:r>
            <a:r>
              <a:rPr lang="en-US" b="0" dirty="0" smtClean="0">
                <a:latin typeface="Arial" panose="020B0604020202020204" pitchFamily="34" charset="0"/>
                <a:cs typeface="Arial" panose="020B0604020202020204" pitchFamily="34" charset="0"/>
              </a:rPr>
              <a:t>articles in the business and newspaper databases.</a:t>
            </a:r>
            <a:endParaRPr lang="en-US" b="0" dirty="0" smtClean="0">
              <a:latin typeface="Arial" panose="020B0604020202020204" pitchFamily="34" charset="0"/>
              <a:cs typeface="Arial" panose="020B0604020202020204" pitchFamily="34" charset="0"/>
            </a:endParaRPr>
          </a:p>
          <a:p>
            <a:pPr marL="0" indent="0"/>
            <a:endParaRPr lang="en-US" b="0" dirty="0">
              <a:latin typeface="Arial" panose="020B0604020202020204" pitchFamily="34" charset="0"/>
              <a:cs typeface="Arial" panose="020B0604020202020204" pitchFamily="34" charset="0"/>
            </a:endParaRPr>
          </a:p>
          <a:p>
            <a:pPr marL="0" indent="0">
              <a:spcBef>
                <a:spcPts val="0"/>
              </a:spcBef>
            </a:pPr>
            <a:r>
              <a:rPr lang="en-US" b="0" dirty="0" smtClean="0">
                <a:latin typeface="Arial" panose="020B0604020202020204" pitchFamily="34" charset="0"/>
                <a:cs typeface="Arial" panose="020B0604020202020204" pitchFamily="34" charset="0"/>
              </a:rPr>
              <a:t>Even so, finding “inside” information on human resource problems can be difficult!</a:t>
            </a:r>
          </a:p>
          <a:p>
            <a:pPr marL="0" indent="0">
              <a:spcBef>
                <a:spcPts val="0"/>
              </a:spcBef>
            </a:pPr>
            <a:r>
              <a:rPr lang="en-US" b="0" dirty="0" smtClean="0">
                <a:latin typeface="Arial" panose="020B0604020202020204" pitchFamily="34" charset="0"/>
                <a:cs typeface="Arial" panose="020B0604020202020204" pitchFamily="34" charset="0"/>
              </a:rPr>
              <a:t>Here is one possible strategy:</a:t>
            </a:r>
          </a:p>
          <a:p>
            <a:pPr marL="0" indent="0"/>
            <a:endParaRPr 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884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480" y="462207"/>
            <a:ext cx="6230470" cy="548640"/>
          </a:xfrm>
        </p:spPr>
        <p:txBody>
          <a:bodyPr/>
          <a:lstStyle/>
          <a:p>
            <a:r>
              <a:rPr lang="en-US" b="1" cap="none" dirty="0" smtClean="0">
                <a:latin typeface="Arial" panose="020B0604020202020204" pitchFamily="34" charset="0"/>
                <a:cs typeface="Arial" panose="020B0604020202020204" pitchFamily="34" charset="0"/>
              </a:rPr>
              <a:t>Selecting A Company Continued…</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12259" y="1371602"/>
            <a:ext cx="8059270" cy="3218328"/>
          </a:xfrm>
          <a:solidFill>
            <a:schemeClr val="bg1">
              <a:lumMod val="90000"/>
            </a:schemeClr>
          </a:solidFill>
        </p:spPr>
        <p:txBody>
          <a:bodyPr>
            <a:normAutofit/>
          </a:bodyPr>
          <a:lstStyle/>
          <a:p>
            <a:pPr marL="0" indent="0"/>
            <a:r>
              <a:rPr lang="en-US" b="0" dirty="0">
                <a:latin typeface="Arial" panose="020B0604020202020204" pitchFamily="34" charset="0"/>
                <a:cs typeface="Arial" panose="020B0604020202020204" pitchFamily="34" charset="0"/>
              </a:rPr>
              <a:t/>
            </a:r>
            <a:br>
              <a:rPr lang="en-US" b="0" dirty="0">
                <a:latin typeface="Arial" panose="020B0604020202020204" pitchFamily="34" charset="0"/>
                <a:cs typeface="Arial" panose="020B0604020202020204" pitchFamily="34" charset="0"/>
              </a:rPr>
            </a:br>
            <a:r>
              <a:rPr lang="en-US" b="0" dirty="0" smtClean="0">
                <a:latin typeface="Arial" panose="020B0604020202020204" pitchFamily="34" charset="0"/>
                <a:cs typeface="Arial" panose="020B0604020202020204" pitchFamily="34" charset="0"/>
              </a:rPr>
              <a:t>Use a job/company review site such as Glassdoor:</a:t>
            </a:r>
          </a:p>
          <a:p>
            <a:pPr marL="0" indent="0"/>
            <a:r>
              <a:rPr lang="en-US" b="0" dirty="0" smtClean="0">
                <a:latin typeface="Arial" panose="020B0604020202020204" pitchFamily="34" charset="0"/>
                <a:cs typeface="Arial" panose="020B0604020202020204" pitchFamily="34" charset="0"/>
                <a:hlinkClick r:id="rId2"/>
              </a:rPr>
              <a:t>https://www.glassdoor.com</a:t>
            </a:r>
            <a:r>
              <a:rPr lang="en-US" b="0" dirty="0" smtClean="0">
                <a:latin typeface="Arial" panose="020B0604020202020204" pitchFamily="34" charset="0"/>
                <a:cs typeface="Arial" panose="020B0604020202020204" pitchFamily="34" charset="0"/>
              </a:rPr>
              <a:t>   or  </a:t>
            </a:r>
            <a:r>
              <a:rPr lang="en-US" b="0" dirty="0" smtClean="0">
                <a:latin typeface="Arial" panose="020B0604020202020204" pitchFamily="34" charset="0"/>
                <a:cs typeface="Arial" panose="020B0604020202020204" pitchFamily="34" charset="0"/>
                <a:hlinkClick r:id="rId3"/>
              </a:rPr>
              <a:t>https://www.glassdoor.ca</a:t>
            </a:r>
            <a:endParaRPr lang="en-US" b="0" dirty="0" smtClean="0">
              <a:latin typeface="Arial" panose="020B0604020202020204" pitchFamily="34" charset="0"/>
              <a:cs typeface="Arial" panose="020B0604020202020204" pitchFamily="34" charset="0"/>
            </a:endParaRPr>
          </a:p>
          <a:p>
            <a:pPr marL="0" indent="0">
              <a:spcBef>
                <a:spcPts val="0"/>
              </a:spcBef>
            </a:pPr>
            <a:endParaRPr lang="en-US" b="0" dirty="0" smtClean="0">
              <a:latin typeface="Arial" panose="020B0604020202020204" pitchFamily="34" charset="0"/>
              <a:cs typeface="Arial" panose="020B0604020202020204" pitchFamily="34" charset="0"/>
            </a:endParaRPr>
          </a:p>
          <a:p>
            <a:pPr marL="0" indent="0">
              <a:spcBef>
                <a:spcPts val="0"/>
              </a:spcBef>
            </a:pPr>
            <a:r>
              <a:rPr lang="en-US" b="0" dirty="0" smtClean="0">
                <a:latin typeface="Arial" panose="020B0604020202020204" pitchFamily="34" charset="0"/>
                <a:cs typeface="Arial" panose="020B0604020202020204" pitchFamily="34" charset="0"/>
              </a:rPr>
              <a:t>Go to Companies &amp; Reviews.</a:t>
            </a:r>
          </a:p>
          <a:p>
            <a:pPr marL="0" indent="0">
              <a:spcBef>
                <a:spcPts val="0"/>
              </a:spcBef>
            </a:pPr>
            <a:r>
              <a:rPr lang="en-US" b="0" dirty="0" smtClean="0">
                <a:latin typeface="Arial" panose="020B0604020202020204" pitchFamily="34" charset="0"/>
                <a:cs typeface="Arial" panose="020B0604020202020204" pitchFamily="34" charset="0"/>
              </a:rPr>
              <a:t>Here you can read what employees and former employees think about a company. The reviews should help you identify possible human resource problems. You need to sign in using either your Google account or Facebook.</a:t>
            </a:r>
          </a:p>
          <a:p>
            <a:pPr marL="0" indent="0">
              <a:spcBef>
                <a:spcPts val="0"/>
              </a:spcBef>
            </a:pPr>
            <a:endParaRPr lang="en-US" b="0" dirty="0">
              <a:latin typeface="Arial" panose="020B0604020202020204" pitchFamily="34" charset="0"/>
              <a:cs typeface="Arial" panose="020B0604020202020204" pitchFamily="34" charset="0"/>
            </a:endParaRPr>
          </a:p>
          <a:p>
            <a:pPr marL="0" indent="0">
              <a:spcBef>
                <a:spcPts val="0"/>
              </a:spcBef>
            </a:pPr>
            <a:r>
              <a:rPr lang="en-US" b="0" dirty="0" smtClean="0">
                <a:latin typeface="Arial" panose="020B0604020202020204" pitchFamily="34" charset="0"/>
                <a:cs typeface="Arial" panose="020B0604020202020204" pitchFamily="34" charset="0"/>
              </a:rPr>
              <a:t>If you need help in narrowing down your choices, there are articles that have analyzed the Glassdoor data and arrived at a shortlist, e.g. </a:t>
            </a:r>
            <a:r>
              <a:rPr lang="en-US" b="0" dirty="0" smtClean="0">
                <a:latin typeface="Arial" panose="020B0604020202020204" pitchFamily="34" charset="0"/>
                <a:cs typeface="Arial" panose="020B0604020202020204" pitchFamily="34" charset="0"/>
                <a:hlinkClick r:id="rId4"/>
              </a:rPr>
              <a:t>The worst [U.S.] companies to work for: 2015</a:t>
            </a:r>
            <a:r>
              <a:rPr lang="en-US" b="0" dirty="0" smtClean="0">
                <a:latin typeface="Arial" panose="020B0604020202020204" pitchFamily="34" charset="0"/>
                <a:cs typeface="Arial" panose="020B0604020202020204" pitchFamily="34" charset="0"/>
              </a:rPr>
              <a:t>  (24/7 Wall St.)</a:t>
            </a:r>
            <a:endParaRPr 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539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cap="none" dirty="0">
                <a:latin typeface="Arial" panose="020B0604020202020204" pitchFamily="34" charset="0"/>
                <a:cs typeface="Arial" panose="020B0604020202020204" pitchFamily="34" charset="0"/>
              </a:rPr>
              <a:t>Selecting A Company Continued…</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197" y="1408057"/>
            <a:ext cx="8094017" cy="2722509"/>
          </a:xfrm>
          <a:solidFill>
            <a:schemeClr val="bg1">
              <a:lumMod val="90000"/>
            </a:schemeClr>
          </a:solidFill>
        </p:spPr>
        <p:txBody>
          <a:bodyPr>
            <a:normAutofit/>
          </a:bodyPr>
          <a:lstStyle/>
          <a:p>
            <a:pPr marL="0" indent="0">
              <a:spcBef>
                <a:spcPts val="0"/>
              </a:spcBef>
            </a:pPr>
            <a:endParaRPr lang="en-US" b="0" dirty="0" smtClean="0">
              <a:latin typeface="Arial" panose="020B0604020202020204" pitchFamily="34" charset="0"/>
              <a:cs typeface="Arial" panose="020B0604020202020204" pitchFamily="34" charset="0"/>
            </a:endParaRPr>
          </a:p>
          <a:p>
            <a:pPr marL="0" indent="0">
              <a:spcBef>
                <a:spcPts val="0"/>
              </a:spcBef>
            </a:pPr>
            <a:r>
              <a:rPr lang="en-US" b="0" dirty="0" smtClean="0">
                <a:latin typeface="Arial" panose="020B0604020202020204" pitchFamily="34" charset="0"/>
                <a:cs typeface="Arial" panose="020B0604020202020204" pitchFamily="34" charset="0"/>
              </a:rPr>
              <a:t>Another similar job/review site is Indeed: </a:t>
            </a:r>
            <a:r>
              <a:rPr lang="en-US" b="0" dirty="0" smtClean="0">
                <a:latin typeface="Arial" panose="020B0604020202020204" pitchFamily="34" charset="0"/>
                <a:cs typeface="Arial" panose="020B0604020202020204" pitchFamily="34" charset="0"/>
                <a:hlinkClick r:id="rId2"/>
              </a:rPr>
              <a:t>http://indeed.com/cmp</a:t>
            </a:r>
            <a:r>
              <a:rPr lang="en-US" b="0" dirty="0" smtClean="0">
                <a:latin typeface="Arial" panose="020B0604020202020204" pitchFamily="34" charset="0"/>
                <a:cs typeface="Arial" panose="020B0604020202020204" pitchFamily="34" charset="0"/>
              </a:rPr>
              <a:t>   or   </a:t>
            </a:r>
            <a:r>
              <a:rPr lang="en-US" b="0" dirty="0" smtClean="0">
                <a:latin typeface="Arial" panose="020B0604020202020204" pitchFamily="34" charset="0"/>
                <a:cs typeface="Arial" panose="020B0604020202020204" pitchFamily="34" charset="0"/>
                <a:hlinkClick r:id="rId3"/>
              </a:rPr>
              <a:t>http://ca.indeed.com/cmp</a:t>
            </a:r>
            <a:endParaRPr lang="en-US" b="0" dirty="0" smtClean="0">
              <a:latin typeface="Arial" panose="020B0604020202020204" pitchFamily="34" charset="0"/>
              <a:cs typeface="Arial" panose="020B0604020202020204" pitchFamily="34" charset="0"/>
            </a:endParaRPr>
          </a:p>
          <a:p>
            <a:pPr marL="0" indent="0">
              <a:spcBef>
                <a:spcPts val="0"/>
              </a:spcBef>
            </a:pPr>
            <a:endParaRPr lang="en-US" b="0" dirty="0" smtClean="0">
              <a:latin typeface="Arial" panose="020B0604020202020204" pitchFamily="34" charset="0"/>
              <a:cs typeface="Arial" panose="020B0604020202020204" pitchFamily="34" charset="0"/>
            </a:endParaRPr>
          </a:p>
          <a:p>
            <a:pPr marL="0" indent="0">
              <a:spcBef>
                <a:spcPts val="0"/>
              </a:spcBef>
            </a:pPr>
            <a:endParaRPr lang="en-US" b="0" dirty="0" smtClean="0">
              <a:latin typeface="Arial" panose="020B0604020202020204" pitchFamily="34" charset="0"/>
              <a:cs typeface="Arial" panose="020B0604020202020204" pitchFamily="34" charset="0"/>
            </a:endParaRPr>
          </a:p>
          <a:p>
            <a:pPr marL="0" indent="0">
              <a:spcBef>
                <a:spcPts val="0"/>
              </a:spcBef>
            </a:pPr>
            <a:r>
              <a:rPr lang="en-US" b="0" dirty="0" smtClean="0">
                <a:latin typeface="Arial" panose="020B0604020202020204" pitchFamily="34" charset="0"/>
                <a:cs typeface="Arial" panose="020B0604020202020204" pitchFamily="34" charset="0"/>
              </a:rPr>
              <a:t>If you were interested in a government organization, e.g. the Canada Border Services Agency, you can sometimes find employee surveys conducted either by the government itself or by unions. In this case, there is the 2014 Public Service </a:t>
            </a:r>
            <a:r>
              <a:rPr lang="en-US" b="0" dirty="0">
                <a:latin typeface="Arial" panose="020B0604020202020204" pitchFamily="34" charset="0"/>
                <a:cs typeface="Arial" panose="020B0604020202020204" pitchFamily="34" charset="0"/>
              </a:rPr>
              <a:t>Employee Survey: </a:t>
            </a:r>
            <a:r>
              <a:rPr lang="en-US" b="0" dirty="0">
                <a:latin typeface="Arial" panose="020B0604020202020204" pitchFamily="34" charset="0"/>
                <a:cs typeface="Arial" panose="020B0604020202020204" pitchFamily="34" charset="0"/>
                <a:hlinkClick r:id="rId4"/>
              </a:rPr>
              <a:t>http://</a:t>
            </a:r>
            <a:r>
              <a:rPr lang="en-US" b="0" dirty="0" smtClean="0">
                <a:latin typeface="Arial" panose="020B0604020202020204" pitchFamily="34" charset="0"/>
                <a:cs typeface="Arial" panose="020B0604020202020204" pitchFamily="34" charset="0"/>
                <a:hlinkClick r:id="rId4"/>
              </a:rPr>
              <a:t>www.tbs-sct.gc.ca/psm-fpfm/modernizing-modernisation/pses-saff/index-eng.asp</a:t>
            </a:r>
            <a:r>
              <a:rPr lang="en-US" b="0" dirty="0" smtClean="0">
                <a:latin typeface="Arial" panose="020B0604020202020204" pitchFamily="34" charset="0"/>
                <a:cs typeface="Arial" panose="020B0604020202020204" pitchFamily="34" charset="0"/>
              </a:rPr>
              <a:t> These surveys will give you insight into potential </a:t>
            </a:r>
            <a:r>
              <a:rPr lang="en-US" b="0" dirty="0" err="1" smtClean="0">
                <a:latin typeface="Arial" panose="020B0604020202020204" pitchFamily="34" charset="0"/>
                <a:cs typeface="Arial" panose="020B0604020202020204" pitchFamily="34" charset="0"/>
              </a:rPr>
              <a:t>ob</a:t>
            </a:r>
            <a:r>
              <a:rPr lang="en-US" b="0" dirty="0" smtClean="0">
                <a:latin typeface="Arial" panose="020B0604020202020204" pitchFamily="34" charset="0"/>
                <a:cs typeface="Arial" panose="020B0604020202020204" pitchFamily="34" charset="0"/>
              </a:rPr>
              <a:t>/</a:t>
            </a:r>
            <a:r>
              <a:rPr lang="en-US" b="0" dirty="0" err="1" smtClean="0">
                <a:latin typeface="Arial" panose="020B0604020202020204" pitchFamily="34" charset="0"/>
                <a:cs typeface="Arial" panose="020B0604020202020204" pitchFamily="34" charset="0"/>
              </a:rPr>
              <a:t>hr</a:t>
            </a:r>
            <a:r>
              <a:rPr lang="en-US" b="0" dirty="0" smtClean="0">
                <a:latin typeface="Arial" panose="020B0604020202020204" pitchFamily="34" charset="0"/>
                <a:cs typeface="Arial" panose="020B0604020202020204" pitchFamily="34" charset="0"/>
              </a:rPr>
              <a:t> problems. </a:t>
            </a:r>
          </a:p>
          <a:p>
            <a:pPr marL="0" indent="0">
              <a:spcBef>
                <a:spcPts val="0"/>
              </a:spcBef>
            </a:pPr>
            <a:endParaRPr lang="en-US" b="0" dirty="0">
              <a:latin typeface="Arial" panose="020B0604020202020204" pitchFamily="34" charset="0"/>
              <a:cs typeface="Arial" panose="020B0604020202020204" pitchFamily="34" charset="0"/>
            </a:endParaRPr>
          </a:p>
          <a:p>
            <a:pPr marL="0" indent="0">
              <a:spcBef>
                <a:spcPts val="0"/>
              </a:spcBef>
            </a:pPr>
            <a:endParaRPr 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0623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6">
      <a:dk1>
        <a:srgbClr val="000000"/>
      </a:dk1>
      <a:lt1>
        <a:srgbClr val="D9E1E3"/>
      </a:lt1>
      <a:dk2>
        <a:srgbClr val="434342"/>
      </a:dk2>
      <a:lt2>
        <a:srgbClr val="CDD7D9"/>
      </a:lt2>
      <a:accent1>
        <a:srgbClr val="797B7E"/>
      </a:accent1>
      <a:accent2>
        <a:srgbClr val="00359E"/>
      </a:accent2>
      <a:accent3>
        <a:srgbClr val="EEB500"/>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1219</TotalTime>
  <Words>1032</Words>
  <Application>Microsoft Office PowerPoint</Application>
  <PresentationFormat>Widescreen</PresentationFormat>
  <Paragraphs>144</Paragraphs>
  <Slides>21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Calibri</vt:lpstr>
      <vt:lpstr>Franklin Gothic Book</vt:lpstr>
      <vt:lpstr>Franklin Gothic Medium</vt:lpstr>
      <vt:lpstr>Tunga</vt:lpstr>
      <vt:lpstr>Wingdings</vt:lpstr>
      <vt:lpstr>Angles</vt:lpstr>
      <vt:lpstr>PowerPoint Presentation</vt:lpstr>
      <vt:lpstr>Hi!  My name is Katharine.  I am the Business Librarian at Leddy. </vt:lpstr>
      <vt:lpstr>My Contact Information:</vt:lpstr>
      <vt:lpstr>Location Of Library</vt:lpstr>
      <vt:lpstr>Your Group Project</vt:lpstr>
      <vt:lpstr>My Goal Today</vt:lpstr>
      <vt:lpstr>Selecting A Company</vt:lpstr>
      <vt:lpstr>Selecting A Company Continued…</vt:lpstr>
      <vt:lpstr>Selecting A Company Continued…</vt:lpstr>
      <vt:lpstr>Once you Have  Identified the OB Issues That Need to be Addressed, You Will Want to Look For Additional Information To Support Your Analysis</vt:lpstr>
      <vt:lpstr>Leddy Library Home Page http://leddy.uwindsor.ca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Still Feeling Unsure About How to Conduct the Analysis and Write the Report?</vt:lpstr>
      <vt:lpstr>How About The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Katharine Ball</dc:creator>
  <cp:lastModifiedBy>Katharine Ball</cp:lastModifiedBy>
  <cp:revision>135</cp:revision>
  <cp:lastPrinted>2015-09-17T15:32:47Z</cp:lastPrinted>
  <dcterms:created xsi:type="dcterms:W3CDTF">2015-09-04T17:18:27Z</dcterms:created>
  <dcterms:modified xsi:type="dcterms:W3CDTF">2015-09-23T20:07:11Z</dcterms:modified>
</cp:coreProperties>
</file>