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9" r:id="rId3"/>
    <p:sldId id="270" r:id="rId4"/>
    <p:sldId id="263" r:id="rId5"/>
    <p:sldId id="259" r:id="rId6"/>
    <p:sldId id="260" r:id="rId7"/>
    <p:sldId id="261" r:id="rId8"/>
    <p:sldId id="262"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35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8B4B4-54EB-49AF-9FE8-911BC25827DB}" type="datetimeFigureOut">
              <a:rPr lang="en-US" smtClean="0"/>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000CD1-1B52-4F0C-A170-6A86A5E71650}" type="slidenum">
              <a:rPr lang="en-US" smtClean="0"/>
              <a:t>‹#›</a:t>
            </a:fld>
            <a:endParaRPr lang="en-US"/>
          </a:p>
        </p:txBody>
      </p:sp>
    </p:spTree>
    <p:extLst>
      <p:ext uri="{BB962C8B-B14F-4D97-AF65-F5344CB8AC3E}">
        <p14:creationId xmlns:p14="http://schemas.microsoft.com/office/powerpoint/2010/main" val="276510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p>
        </p:txBody>
      </p:sp>
      <p:sp>
        <p:nvSpPr>
          <p:cNvPr id="4" name="Slide Number Placeholder 3"/>
          <p:cNvSpPr>
            <a:spLocks noGrp="1"/>
          </p:cNvSpPr>
          <p:nvPr>
            <p:ph type="sldNum" sz="quarter" idx="5"/>
          </p:nvPr>
        </p:nvSpPr>
        <p:spPr/>
        <p:txBody>
          <a:bodyPr/>
          <a:lstStyle/>
          <a:p>
            <a:pPr>
              <a:defRPr/>
            </a:pPr>
            <a:fld id="{DAE9BE1E-D86D-47F1-9CC8-A2C80E0A2D16}"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F0E03D6-703E-4A2C-8E0B-0A7230AACDDA}" type="slidenum">
              <a:rPr lang="en-US" altLang="en-US" smtClean="0"/>
              <a:pPr eaLnBrk="1" hangingPunct="1"/>
              <a:t>4</a:t>
            </a:fld>
            <a:endParaRPr lang="en-US" alt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531C45-E223-49CE-A05A-7C53D599BF0E}" type="slidenum">
              <a:rPr lang="en-US" altLang="en-US" smtClean="0"/>
              <a:pPr eaLnBrk="1" hangingPunct="1"/>
              <a:t>7</a:t>
            </a:fld>
            <a:endParaRPr lang="en-US" altLang="en-US"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3870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599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855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263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689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923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0745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6224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3975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177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644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pic>
        <p:nvPicPr>
          <p:cNvPr id="1028" name="Picture 6" descr="UWindsor powerpoint bottom1.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6200775"/>
            <a:ext cx="91440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UW_Logo_1L_horz.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23850" y="6269038"/>
            <a:ext cx="2301875"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2pPr>
      <a:lvl3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3pPr>
      <a:lvl4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4pPr>
      <a:lvl5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12.statcan.gc.ca/health-sante/82-228/details/page.cfm?Lang=E&amp;Tab=1&amp;Geo1=HR&amp;Code1=3568&amp;Geo2=PR&amp;Code2=01&amp;Data=Rate&amp;SearchText=windsor&amp;SearchType=Contains&amp;SearchPR=01&amp;B1=All&amp;Cust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phac-aspc.gc.ca/cd-mc/facts_figures-faits_chiffres-eng.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rrfss.ca/" TargetMode="External"/><Relationship Id="rId3" Type="http://schemas.openxmlformats.org/officeDocument/2006/relationships/hyperlink" Target="http://www.statcan.gc.ca/start-debut-eng.html" TargetMode="External"/><Relationship Id="rId7" Type="http://schemas.openxmlformats.org/officeDocument/2006/relationships/hyperlink" Target="http://www.cic.gc.ca/english/resources/statistics/index.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phac-aspc.gc.ca/cm-vee/csca-ecve/2008/index-eng.php" TargetMode="External"/><Relationship Id="rId5" Type="http://schemas.openxmlformats.org/officeDocument/2006/relationships/hyperlink" Target="http://www.phac-aspc.gc.ca/index-eng.php" TargetMode="External"/><Relationship Id="rId4" Type="http://schemas.openxmlformats.org/officeDocument/2006/relationships/hyperlink" Target="http://secure.cihi.ca/cihiweb/dispPage.jsp?cw_page=home_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Stats</a:t>
            </a:r>
            <a:endParaRPr lang="en-US" dirty="0"/>
          </a:p>
        </p:txBody>
      </p:sp>
      <p:sp>
        <p:nvSpPr>
          <p:cNvPr id="3" name="Subtitle 2"/>
          <p:cNvSpPr>
            <a:spLocks noGrp="1"/>
          </p:cNvSpPr>
          <p:nvPr>
            <p:ph type="subTitle" idx="1"/>
          </p:nvPr>
        </p:nvSpPr>
        <p:spPr/>
        <p:txBody>
          <a:bodyPr/>
          <a:lstStyle/>
          <a:p>
            <a:r>
              <a:rPr lang="en-US" dirty="0" smtClean="0"/>
              <a:t>A Quick and Dirty Overview</a:t>
            </a:r>
            <a:endParaRPr lang="en-US" dirty="0"/>
          </a:p>
        </p:txBody>
      </p:sp>
    </p:spTree>
    <p:extLst>
      <p:ext uri="{BB962C8B-B14F-4D97-AF65-F5344CB8AC3E}">
        <p14:creationId xmlns:p14="http://schemas.microsoft.com/office/powerpoint/2010/main" val="3998462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33400"/>
            <a:ext cx="7899400" cy="470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4956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2"/>
              </a:rPr>
              <a:t>Go to health profile for Windsor-Essex</a:t>
            </a:r>
            <a:endParaRPr lang="en-US" dirty="0"/>
          </a:p>
        </p:txBody>
      </p:sp>
    </p:spTree>
    <p:extLst>
      <p:ext uri="{BB962C8B-B14F-4D97-AF65-F5344CB8AC3E}">
        <p14:creationId xmlns:p14="http://schemas.microsoft.com/office/powerpoint/2010/main" val="794138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062"/>
          <a:stretch/>
        </p:blipFill>
        <p:spPr bwMode="auto">
          <a:xfrm>
            <a:off x="1346200" y="1349406"/>
            <a:ext cx="6451600" cy="4683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lstStyle/>
          <a:p>
            <a:r>
              <a:rPr lang="en-US" sz="4000" dirty="0" smtClean="0"/>
              <a:t>Public Health Agency of Canada</a:t>
            </a:r>
            <a:endParaRPr lang="en-US" dirty="0"/>
          </a:p>
        </p:txBody>
      </p:sp>
      <p:sp>
        <p:nvSpPr>
          <p:cNvPr id="5" name="Oval 4"/>
          <p:cNvSpPr/>
          <p:nvPr/>
        </p:nvSpPr>
        <p:spPr>
          <a:xfrm>
            <a:off x="1346200" y="3581400"/>
            <a:ext cx="1320800" cy="3810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6826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hlinkClick r:id="rId2"/>
              </a:rPr>
              <a:t>Go to Public Health Agency </a:t>
            </a:r>
            <a:r>
              <a:rPr lang="en-US" dirty="0" err="1" smtClean="0">
                <a:hlinkClick r:id="rId2"/>
              </a:rPr>
              <a:t>Infobase</a:t>
            </a:r>
            <a:endParaRPr lang="en-US" dirty="0"/>
          </a:p>
        </p:txBody>
      </p:sp>
    </p:spTree>
    <p:extLst>
      <p:ext uri="{BB962C8B-B14F-4D97-AF65-F5344CB8AC3E}">
        <p14:creationId xmlns:p14="http://schemas.microsoft.com/office/powerpoint/2010/main" val="2469643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mtClean="0"/>
              <a:t>Where does data come from?</a:t>
            </a:r>
            <a:endParaRPr lang="en-CA" altLang="en-US" smtClean="0"/>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Public: governments, inter-governmental organizations like the UN and the World Bank</a:t>
            </a:r>
          </a:p>
          <a:p>
            <a:pPr lvl="1" eaLnBrk="1" hangingPunct="1">
              <a:defRPr/>
            </a:pPr>
            <a:r>
              <a:rPr lang="en-US" dirty="0" smtClean="0"/>
              <a:t>Censuses, Statistics Canada, U.N. Multiple Indicator Surveys</a:t>
            </a:r>
          </a:p>
          <a:p>
            <a:pPr eaLnBrk="1" hangingPunct="1">
              <a:defRPr/>
            </a:pPr>
            <a:r>
              <a:rPr lang="en-US" dirty="0" smtClean="0"/>
              <a:t>Non-profit: NGOs, charities, think tanks</a:t>
            </a:r>
          </a:p>
          <a:p>
            <a:pPr lvl="1" eaLnBrk="1" hangingPunct="1">
              <a:defRPr/>
            </a:pPr>
            <a:r>
              <a:rPr lang="en-CA" dirty="0" smtClean="0"/>
              <a:t>International Food Policy Research Institute,</a:t>
            </a:r>
            <a:r>
              <a:rPr lang="en-US" dirty="0" smtClean="0"/>
              <a:t> Pew Research Centre</a:t>
            </a:r>
          </a:p>
          <a:p>
            <a:pPr eaLnBrk="1" hangingPunct="1">
              <a:defRPr/>
            </a:pPr>
            <a:r>
              <a:rPr lang="en-US" dirty="0" smtClean="0"/>
              <a:t>Academic: individual researchers and research collaborations</a:t>
            </a:r>
          </a:p>
          <a:p>
            <a:pPr eaLnBrk="1" hangingPunct="1">
              <a:defRPr/>
            </a:pPr>
            <a:r>
              <a:rPr lang="en-US" dirty="0" smtClean="0"/>
              <a:t>Private: media, corporations etc. collect data</a:t>
            </a:r>
          </a:p>
          <a:p>
            <a:pPr lvl="1" eaLnBrk="1" hangingPunct="1">
              <a:defRPr/>
            </a:pPr>
            <a:r>
              <a:rPr lang="en-US" dirty="0" smtClean="0"/>
              <a:t>Gallup and other polls are archived; non-news related private data is usually hard to obtain </a:t>
            </a:r>
            <a:endParaRPr lang="en-CA" dirty="0"/>
          </a:p>
        </p:txBody>
      </p:sp>
    </p:spTree>
    <p:extLst>
      <p:ext uri="{BB962C8B-B14F-4D97-AF65-F5344CB8AC3E}">
        <p14:creationId xmlns:p14="http://schemas.microsoft.com/office/powerpoint/2010/main" val="1510605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CA" altLang="en-US" smtClean="0"/>
              <a:t>Public vs. private: it’s the money</a:t>
            </a:r>
          </a:p>
        </p:txBody>
      </p:sp>
      <p:sp>
        <p:nvSpPr>
          <p:cNvPr id="3" name="Content Placeholder 2"/>
          <p:cNvSpPr>
            <a:spLocks noGrp="1"/>
          </p:cNvSpPr>
          <p:nvPr>
            <p:ph idx="1"/>
          </p:nvPr>
        </p:nvSpPr>
        <p:spPr/>
        <p:txBody>
          <a:bodyPr>
            <a:normAutofit fontScale="85000" lnSpcReduction="10000"/>
          </a:bodyPr>
          <a:lstStyle/>
          <a:p>
            <a:pPr>
              <a:defRPr/>
            </a:pPr>
            <a:r>
              <a:rPr lang="en-CA" dirty="0" smtClean="0"/>
              <a:t>Publically funded institutions have a mandate to spend their money towards certain goals and are held accountable to the public</a:t>
            </a:r>
          </a:p>
          <a:p>
            <a:pPr>
              <a:defRPr/>
            </a:pPr>
            <a:r>
              <a:rPr lang="en-CA" dirty="0" smtClean="0"/>
              <a:t>Private institutions / businesses have no such mandate and are not accountable beyond what is required by law</a:t>
            </a:r>
          </a:p>
          <a:p>
            <a:pPr>
              <a:defRPr/>
            </a:pPr>
            <a:r>
              <a:rPr lang="en-CA" dirty="0" smtClean="0"/>
              <a:t>Most </a:t>
            </a:r>
            <a:r>
              <a:rPr lang="en-CA" i="1" dirty="0" smtClean="0"/>
              <a:t>publically</a:t>
            </a:r>
            <a:r>
              <a:rPr lang="en-CA" dirty="0" smtClean="0"/>
              <a:t> available data comes from public institutions and the occasional interested and persistent researcher, </a:t>
            </a:r>
            <a:r>
              <a:rPr lang="en-CA" i="1" dirty="0" smtClean="0"/>
              <a:t>unless</a:t>
            </a:r>
            <a:r>
              <a:rPr lang="en-CA" dirty="0" smtClean="0"/>
              <a:t> the data is being released for a promotional purpose / to meet a public demand (e.g. sports results)</a:t>
            </a:r>
            <a:endParaRPr lang="en-CA" dirty="0"/>
          </a:p>
        </p:txBody>
      </p:sp>
    </p:spTree>
    <p:extLst>
      <p:ext uri="{BB962C8B-B14F-4D97-AF65-F5344CB8AC3E}">
        <p14:creationId xmlns:p14="http://schemas.microsoft.com/office/powerpoint/2010/main" val="4096365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CA" altLang="en-US" smtClean="0"/>
              <a:t>Canada</a:t>
            </a:r>
            <a:endParaRPr lang="en-US" altLang="en-US" smtClean="0"/>
          </a:p>
        </p:txBody>
      </p:sp>
      <p:sp>
        <p:nvSpPr>
          <p:cNvPr id="6147" name="Rectangle 3"/>
          <p:cNvSpPr>
            <a:spLocks noGrp="1" noChangeArrowheads="1"/>
          </p:cNvSpPr>
          <p:nvPr>
            <p:ph type="body" idx="1"/>
          </p:nvPr>
        </p:nvSpPr>
        <p:spPr/>
        <p:txBody>
          <a:bodyPr>
            <a:normAutofit fontScale="92500" lnSpcReduction="20000"/>
          </a:bodyPr>
          <a:lstStyle/>
          <a:p>
            <a:pPr eaLnBrk="1" hangingPunct="1">
              <a:lnSpc>
                <a:spcPct val="90000"/>
              </a:lnSpc>
              <a:defRPr/>
            </a:pPr>
            <a:r>
              <a:rPr lang="en-CA" sz="2400" dirty="0" smtClean="0"/>
              <a:t>National Statistics Agency: </a:t>
            </a:r>
            <a:r>
              <a:rPr lang="en-CA" sz="2400" dirty="0" smtClean="0">
                <a:hlinkClick r:id="rId3"/>
              </a:rPr>
              <a:t>Statistics Canada</a:t>
            </a:r>
            <a:endParaRPr lang="en-CA" sz="2400" dirty="0" smtClean="0"/>
          </a:p>
          <a:p>
            <a:pPr lvl="1" eaLnBrk="1" hangingPunct="1">
              <a:lnSpc>
                <a:spcPct val="90000"/>
              </a:lnSpc>
              <a:defRPr/>
            </a:pPr>
            <a:r>
              <a:rPr lang="en-CA" sz="2000" dirty="0" smtClean="0"/>
              <a:t>Collect or compile statistics on demographics, health, economics, agriculture…</a:t>
            </a:r>
          </a:p>
          <a:p>
            <a:pPr eaLnBrk="1" hangingPunct="1">
              <a:lnSpc>
                <a:spcPct val="90000"/>
              </a:lnSpc>
              <a:defRPr/>
            </a:pPr>
            <a:r>
              <a:rPr lang="en-CA" sz="2400" dirty="0" smtClean="0"/>
              <a:t>Turned over collection of some health statistics (hospital based records in particular) to </a:t>
            </a:r>
            <a:r>
              <a:rPr lang="en-CA" sz="2400" dirty="0" smtClean="0">
                <a:hlinkClick r:id="rId4"/>
              </a:rPr>
              <a:t>Canadian Institute for Health Information</a:t>
            </a:r>
            <a:endParaRPr lang="en-CA" sz="2400" dirty="0" smtClean="0"/>
          </a:p>
          <a:p>
            <a:pPr eaLnBrk="1" hangingPunct="1">
              <a:lnSpc>
                <a:spcPct val="90000"/>
              </a:lnSpc>
              <a:defRPr/>
            </a:pPr>
            <a:r>
              <a:rPr lang="en-US" sz="2400" dirty="0" smtClean="0">
                <a:hlinkClick r:id="rId5"/>
              </a:rPr>
              <a:t>Public Health Agency of Canada</a:t>
            </a:r>
            <a:r>
              <a:rPr lang="en-US" sz="2400" dirty="0" smtClean="0"/>
              <a:t> tracks data on threats to public health, including diseases and injuries. Has the </a:t>
            </a:r>
            <a:r>
              <a:rPr lang="en-CA" sz="2400" dirty="0" smtClean="0">
                <a:hlinkClick r:id="rId6"/>
              </a:rPr>
              <a:t>Canadian Incidence Studies of Reported Child Abuse and Neglect</a:t>
            </a:r>
            <a:endParaRPr lang="en-CA" sz="2400" dirty="0" smtClean="0"/>
          </a:p>
          <a:p>
            <a:pPr eaLnBrk="1" hangingPunct="1">
              <a:lnSpc>
                <a:spcPct val="90000"/>
              </a:lnSpc>
              <a:defRPr/>
            </a:pPr>
            <a:r>
              <a:rPr lang="en-CA" sz="2400" dirty="0" smtClean="0"/>
              <a:t>Individual government departments also may release statistics that they have collected for their own purposes – e.g. C.I.C. tracks </a:t>
            </a:r>
            <a:r>
              <a:rPr lang="en-CA" sz="2400" dirty="0" smtClean="0">
                <a:hlinkClick r:id="rId7"/>
              </a:rPr>
              <a:t>immigration statistics</a:t>
            </a:r>
            <a:endParaRPr lang="en-CA" sz="2400" dirty="0" smtClean="0"/>
          </a:p>
          <a:p>
            <a:pPr eaLnBrk="1" hangingPunct="1">
              <a:lnSpc>
                <a:spcPct val="90000"/>
              </a:lnSpc>
              <a:defRPr/>
            </a:pPr>
            <a:r>
              <a:rPr lang="en-CA" sz="2400" dirty="0" smtClean="0"/>
              <a:t>Provinces don’t have provincial statistical agencies </a:t>
            </a:r>
            <a:r>
              <a:rPr lang="en-CA" sz="2400" i="1" dirty="0" smtClean="0"/>
              <a:t>per se</a:t>
            </a:r>
            <a:r>
              <a:rPr lang="en-CA" sz="2400" dirty="0" smtClean="0"/>
              <a:t>, but again departments may compile and release some data</a:t>
            </a:r>
          </a:p>
          <a:p>
            <a:pPr marL="742950" lvl="2" indent="-342900" eaLnBrk="1" hangingPunct="1">
              <a:lnSpc>
                <a:spcPct val="90000"/>
              </a:lnSpc>
              <a:defRPr/>
            </a:pPr>
            <a:r>
              <a:rPr lang="en-CA" sz="2100" dirty="0"/>
              <a:t>e.g. </a:t>
            </a:r>
            <a:r>
              <a:rPr lang="en-CA" sz="2100" dirty="0">
                <a:hlinkClick r:id="rId8"/>
              </a:rPr>
              <a:t>Rapid Risk Factor Surveillance System</a:t>
            </a:r>
            <a:r>
              <a:rPr lang="en-CA" sz="2100" dirty="0"/>
              <a:t>, funded by local Ontario health units, themselves funded by Ontario government</a:t>
            </a:r>
            <a:endParaRPr lang="en-US" sz="2100" dirty="0"/>
          </a:p>
          <a:p>
            <a:pPr eaLnBrk="1" hangingPunct="1">
              <a:lnSpc>
                <a:spcPct val="90000"/>
              </a:lnSpc>
              <a:defRPr/>
            </a:pPr>
            <a:endParaRPr lang="en-CA" sz="2400" dirty="0" smtClean="0"/>
          </a:p>
          <a:p>
            <a:pPr eaLnBrk="1" hangingPunct="1">
              <a:lnSpc>
                <a:spcPct val="90000"/>
              </a:lnSpc>
              <a:defRPr/>
            </a:pPr>
            <a:endParaRPr lang="en-US" sz="2400" dirty="0" smtClean="0"/>
          </a:p>
        </p:txBody>
      </p:sp>
    </p:spTree>
    <p:extLst>
      <p:ext uri="{BB962C8B-B14F-4D97-AF65-F5344CB8AC3E}">
        <p14:creationId xmlns:p14="http://schemas.microsoft.com/office/powerpoint/2010/main" val="1030425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CA" altLang="en-US" smtClean="0"/>
              <a:t>Statistics Canada</a:t>
            </a:r>
            <a:endParaRPr lang="en-US" altLang="en-US" smtClean="0"/>
          </a:p>
        </p:txBody>
      </p:sp>
      <p:sp>
        <p:nvSpPr>
          <p:cNvPr id="14339" name="Rectangle 3"/>
          <p:cNvSpPr>
            <a:spLocks noGrp="1" noChangeArrowheads="1"/>
          </p:cNvSpPr>
          <p:nvPr>
            <p:ph type="body" idx="1"/>
          </p:nvPr>
        </p:nvSpPr>
        <p:spPr>
          <a:xfrm>
            <a:off x="468313" y="1412875"/>
            <a:ext cx="8218487" cy="4537075"/>
          </a:xfrm>
        </p:spPr>
        <p:txBody>
          <a:bodyPr/>
          <a:lstStyle/>
          <a:p>
            <a:pPr>
              <a:lnSpc>
                <a:spcPct val="80000"/>
              </a:lnSpc>
            </a:pPr>
            <a:r>
              <a:rPr lang="en-CA" altLang="en-US" sz="2400" smtClean="0"/>
              <a:t>Currently 397 active surveys and data collection programs</a:t>
            </a:r>
          </a:p>
          <a:p>
            <a:pPr>
              <a:lnSpc>
                <a:spcPct val="80000"/>
              </a:lnSpc>
            </a:pPr>
            <a:r>
              <a:rPr lang="en-CA" altLang="en-US" sz="2400" smtClean="0"/>
              <a:t>Surveys designed to produce reliable estimates for varying levels of geography – for the provinces and territories, or for sub regions </a:t>
            </a:r>
          </a:p>
          <a:p>
            <a:pPr lvl="1">
              <a:lnSpc>
                <a:spcPct val="80000"/>
              </a:lnSpc>
            </a:pPr>
            <a:r>
              <a:rPr lang="en-CA" altLang="en-US" sz="2000" smtClean="0"/>
              <a:t>Multi-stage cluster sampling and other more complex designs</a:t>
            </a:r>
          </a:p>
          <a:p>
            <a:pPr>
              <a:lnSpc>
                <a:spcPct val="80000"/>
              </a:lnSpc>
            </a:pPr>
            <a:r>
              <a:rPr lang="en-CA" altLang="en-US" sz="2400" smtClean="0"/>
              <a:t>Country divided into various kinds of </a:t>
            </a:r>
            <a:r>
              <a:rPr lang="en-CA" altLang="en-US" sz="2400" i="1" smtClean="0"/>
              <a:t>statistical areas</a:t>
            </a:r>
            <a:r>
              <a:rPr lang="en-CA" altLang="en-US" sz="2400" smtClean="0"/>
              <a:t> for different types of surveys: health regions for health surveys, economic regions for labour and economic surveys, and so on.</a:t>
            </a:r>
          </a:p>
          <a:p>
            <a:pPr>
              <a:lnSpc>
                <a:spcPct val="80000"/>
              </a:lnSpc>
            </a:pPr>
            <a:r>
              <a:rPr lang="en-CA" altLang="en-US" sz="2400" smtClean="0"/>
              <a:t>Data released as public use, anonymized data through </a:t>
            </a:r>
            <a:r>
              <a:rPr lang="en-CA" altLang="en-US" sz="2400" i="1" smtClean="0"/>
              <a:t>Data Liberation Initiative</a:t>
            </a:r>
            <a:r>
              <a:rPr lang="en-CA" altLang="en-US" sz="2400" smtClean="0"/>
              <a:t>, as summary tables through CANSIM and individual publications, and through RDCs for researchers who need the original raw data</a:t>
            </a:r>
          </a:p>
          <a:p>
            <a:pPr>
              <a:lnSpc>
                <a:spcPct val="80000"/>
              </a:lnSpc>
            </a:pPr>
            <a:endParaRPr lang="en-US" altLang="en-US" sz="2400" smtClean="0"/>
          </a:p>
        </p:txBody>
      </p:sp>
    </p:spTree>
    <p:extLst>
      <p:ext uri="{BB962C8B-B14F-4D97-AF65-F5344CB8AC3E}">
        <p14:creationId xmlns:p14="http://schemas.microsoft.com/office/powerpoint/2010/main" val="250778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CA" altLang="en-US" smtClean="0"/>
              <a:t>Statistics Canada’s Data Collection Programs</a:t>
            </a:r>
            <a:endParaRPr lang="en-US" altLang="en-US" smtClean="0"/>
          </a:p>
        </p:txBody>
      </p:sp>
      <p:sp>
        <p:nvSpPr>
          <p:cNvPr id="7171" name="Rectangle 3"/>
          <p:cNvSpPr>
            <a:spLocks noGrp="1" noChangeArrowheads="1"/>
          </p:cNvSpPr>
          <p:nvPr>
            <p:ph type="body" idx="1"/>
          </p:nvPr>
        </p:nvSpPr>
        <p:spPr/>
        <p:txBody>
          <a:bodyPr>
            <a:normAutofit fontScale="92500" lnSpcReduction="20000"/>
          </a:bodyPr>
          <a:lstStyle/>
          <a:p>
            <a:pPr eaLnBrk="1" hangingPunct="1">
              <a:lnSpc>
                <a:spcPct val="80000"/>
              </a:lnSpc>
              <a:defRPr/>
            </a:pPr>
            <a:r>
              <a:rPr lang="en-CA" sz="2800" dirty="0" smtClean="0"/>
              <a:t>The Census</a:t>
            </a:r>
          </a:p>
          <a:p>
            <a:pPr eaLnBrk="1" hangingPunct="1">
              <a:lnSpc>
                <a:spcPct val="80000"/>
              </a:lnSpc>
              <a:defRPr/>
            </a:pPr>
            <a:r>
              <a:rPr lang="en-CA" sz="2800" dirty="0" smtClean="0"/>
              <a:t>The big non-census surveys</a:t>
            </a:r>
          </a:p>
          <a:p>
            <a:pPr lvl="1" eaLnBrk="1" hangingPunct="1">
              <a:lnSpc>
                <a:spcPct val="80000"/>
              </a:lnSpc>
              <a:defRPr/>
            </a:pPr>
            <a:r>
              <a:rPr lang="en-CA" sz="2400" dirty="0" smtClean="0"/>
              <a:t>Labour Force Survey and Labour and Income Dynamics</a:t>
            </a:r>
          </a:p>
          <a:p>
            <a:pPr lvl="1" eaLnBrk="1" hangingPunct="1">
              <a:lnSpc>
                <a:spcPct val="80000"/>
              </a:lnSpc>
              <a:defRPr/>
            </a:pPr>
            <a:r>
              <a:rPr lang="en-CA" sz="2400" dirty="0" smtClean="0"/>
              <a:t>General Social Survey</a:t>
            </a:r>
          </a:p>
          <a:p>
            <a:pPr lvl="1" eaLnBrk="1" hangingPunct="1">
              <a:lnSpc>
                <a:spcPct val="80000"/>
              </a:lnSpc>
              <a:defRPr/>
            </a:pPr>
            <a:r>
              <a:rPr lang="en-CA" sz="2400" dirty="0" smtClean="0"/>
              <a:t>Community Health Survey</a:t>
            </a:r>
          </a:p>
          <a:p>
            <a:pPr lvl="1" eaLnBrk="1" hangingPunct="1">
              <a:lnSpc>
                <a:spcPct val="80000"/>
              </a:lnSpc>
              <a:defRPr/>
            </a:pPr>
            <a:r>
              <a:rPr lang="en-CA" sz="2400" dirty="0" smtClean="0"/>
              <a:t>Consumer finance surveys …</a:t>
            </a:r>
          </a:p>
          <a:p>
            <a:pPr eaLnBrk="1" hangingPunct="1">
              <a:lnSpc>
                <a:spcPct val="80000"/>
              </a:lnSpc>
              <a:defRPr/>
            </a:pPr>
            <a:r>
              <a:rPr lang="en-CA" sz="2800" dirty="0" smtClean="0"/>
              <a:t>Minor / occasional surveys and one-offs</a:t>
            </a:r>
          </a:p>
          <a:p>
            <a:pPr lvl="1" eaLnBrk="1" hangingPunct="1">
              <a:lnSpc>
                <a:spcPct val="80000"/>
              </a:lnSpc>
              <a:defRPr/>
            </a:pPr>
            <a:r>
              <a:rPr lang="en-CA" sz="2400" dirty="0" smtClean="0"/>
              <a:t>Maternity Experiences Survey</a:t>
            </a:r>
          </a:p>
          <a:p>
            <a:pPr lvl="1" eaLnBrk="1" hangingPunct="1">
              <a:lnSpc>
                <a:spcPct val="80000"/>
              </a:lnSpc>
              <a:defRPr/>
            </a:pPr>
            <a:r>
              <a:rPr lang="en-CA" sz="2400" dirty="0" smtClean="0"/>
              <a:t>Survey of </a:t>
            </a:r>
            <a:r>
              <a:rPr lang="en-CA" sz="2400" dirty="0" smtClean="0"/>
              <a:t>the Work and Health of Nurses</a:t>
            </a:r>
            <a:endParaRPr lang="en-CA" sz="2400" dirty="0" smtClean="0"/>
          </a:p>
          <a:p>
            <a:pPr lvl="1" eaLnBrk="1" hangingPunct="1">
              <a:lnSpc>
                <a:spcPct val="80000"/>
              </a:lnSpc>
              <a:defRPr/>
            </a:pPr>
            <a:r>
              <a:rPr lang="en-CA" sz="2400" dirty="0" smtClean="0"/>
              <a:t>And so on…</a:t>
            </a:r>
          </a:p>
          <a:p>
            <a:pPr eaLnBrk="1" hangingPunct="1">
              <a:lnSpc>
                <a:spcPct val="80000"/>
              </a:lnSpc>
              <a:defRPr/>
            </a:pPr>
            <a:r>
              <a:rPr lang="en-US" sz="2800" dirty="0" smtClean="0"/>
              <a:t>Administrative data collections (contributed by collecting agencies)</a:t>
            </a:r>
          </a:p>
          <a:p>
            <a:pPr lvl="1" eaLnBrk="1" hangingPunct="1">
              <a:lnSpc>
                <a:spcPct val="80000"/>
              </a:lnSpc>
              <a:defRPr/>
            </a:pPr>
            <a:r>
              <a:rPr lang="en-US" sz="2400" dirty="0" smtClean="0"/>
              <a:t>Police-reported Crime Statistics</a:t>
            </a:r>
          </a:p>
          <a:p>
            <a:pPr lvl="1" eaLnBrk="1" hangingPunct="1">
              <a:lnSpc>
                <a:spcPct val="80000"/>
              </a:lnSpc>
              <a:defRPr/>
            </a:pPr>
            <a:r>
              <a:rPr lang="en-US" sz="2400" dirty="0" smtClean="0"/>
              <a:t>Victim Services Survey </a:t>
            </a:r>
          </a:p>
          <a:p>
            <a:pPr lvl="1" eaLnBrk="1" hangingPunct="1">
              <a:lnSpc>
                <a:spcPct val="80000"/>
              </a:lnSpc>
              <a:defRPr/>
            </a:pPr>
            <a:r>
              <a:rPr lang="en-US" sz="2400" dirty="0" smtClean="0"/>
              <a:t>Tax data …</a:t>
            </a:r>
            <a:br>
              <a:rPr lang="en-US" sz="2400" dirty="0" smtClean="0"/>
            </a:br>
            <a:endParaRPr lang="en-CA" sz="2400" dirty="0" smtClean="0"/>
          </a:p>
          <a:p>
            <a:pPr lvl="1" eaLnBrk="1" hangingPunct="1">
              <a:lnSpc>
                <a:spcPct val="80000"/>
              </a:lnSpc>
              <a:defRPr/>
            </a:pPr>
            <a:endParaRPr lang="en-CA" dirty="0" smtClean="0"/>
          </a:p>
          <a:p>
            <a:pPr eaLnBrk="1" hangingPunct="1">
              <a:lnSpc>
                <a:spcPct val="80000"/>
              </a:lnSpc>
              <a:defRPr/>
            </a:pPr>
            <a:endParaRPr lang="en-US" sz="2800" dirty="0" smtClean="0"/>
          </a:p>
        </p:txBody>
      </p:sp>
    </p:spTree>
    <p:extLst>
      <p:ext uri="{BB962C8B-B14F-4D97-AF65-F5344CB8AC3E}">
        <p14:creationId xmlns:p14="http://schemas.microsoft.com/office/powerpoint/2010/main" val="362000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CA" altLang="en-US" smtClean="0"/>
              <a:t>A Few Specific Surveys of Particular Interest</a:t>
            </a:r>
            <a:endParaRPr lang="en-US" altLang="en-US" smtClean="0"/>
          </a:p>
        </p:txBody>
      </p:sp>
      <p:sp>
        <p:nvSpPr>
          <p:cNvPr id="16387" name="Rectangle 3"/>
          <p:cNvSpPr>
            <a:spLocks noGrp="1" noChangeArrowheads="1"/>
          </p:cNvSpPr>
          <p:nvPr>
            <p:ph type="body" idx="1"/>
          </p:nvPr>
        </p:nvSpPr>
        <p:spPr>
          <a:xfrm>
            <a:off x="457200" y="1600200"/>
            <a:ext cx="8229600" cy="4421188"/>
          </a:xfrm>
        </p:spPr>
        <p:txBody>
          <a:bodyPr/>
          <a:lstStyle/>
          <a:p>
            <a:pPr>
              <a:lnSpc>
                <a:spcPct val="80000"/>
              </a:lnSpc>
            </a:pPr>
            <a:r>
              <a:rPr lang="en-CA" altLang="en-US" sz="1800" smtClean="0"/>
              <a:t>National Longitudinal Survey of Children and Youth</a:t>
            </a:r>
          </a:p>
          <a:p>
            <a:pPr lvl="1">
              <a:lnSpc>
                <a:spcPct val="80000"/>
              </a:lnSpc>
            </a:pPr>
            <a:r>
              <a:rPr lang="en-CA" altLang="en-US" sz="1600" smtClean="0"/>
              <a:t>Follows groups of children over time to see how parenting and other life experiences affect them</a:t>
            </a:r>
          </a:p>
          <a:p>
            <a:pPr>
              <a:lnSpc>
                <a:spcPct val="80000"/>
              </a:lnSpc>
            </a:pPr>
            <a:r>
              <a:rPr lang="en-CA" altLang="en-US" sz="1800" smtClean="0"/>
              <a:t>General Social Survey</a:t>
            </a:r>
          </a:p>
          <a:p>
            <a:pPr lvl="1">
              <a:lnSpc>
                <a:spcPct val="80000"/>
              </a:lnSpc>
            </a:pPr>
            <a:r>
              <a:rPr lang="en-CA" altLang="en-US" sz="1600" smtClean="0"/>
              <a:t>Annual, subject modules repeated at 5-year intervals: Violence Against Women module, Family Life module, Time Use, etc.</a:t>
            </a:r>
          </a:p>
          <a:p>
            <a:pPr>
              <a:lnSpc>
                <a:spcPct val="80000"/>
              </a:lnSpc>
            </a:pPr>
            <a:r>
              <a:rPr lang="en-CA" altLang="en-US" sz="1800" smtClean="0"/>
              <a:t>Survey of Household Spending</a:t>
            </a:r>
          </a:p>
          <a:p>
            <a:pPr lvl="1">
              <a:lnSpc>
                <a:spcPct val="80000"/>
              </a:lnSpc>
            </a:pPr>
            <a:r>
              <a:rPr lang="en-CA" altLang="en-US" sz="1600" smtClean="0"/>
              <a:t>Annual, financial circumstances and expenditures of households</a:t>
            </a:r>
          </a:p>
          <a:p>
            <a:pPr>
              <a:lnSpc>
                <a:spcPct val="80000"/>
              </a:lnSpc>
            </a:pPr>
            <a:r>
              <a:rPr lang="en-CA" altLang="en-US" sz="1800" smtClean="0"/>
              <a:t>Community Health Survey</a:t>
            </a:r>
          </a:p>
          <a:p>
            <a:pPr lvl="1">
              <a:lnSpc>
                <a:spcPct val="80000"/>
              </a:lnSpc>
            </a:pPr>
            <a:r>
              <a:rPr lang="en-CA" altLang="en-US" sz="1600" smtClean="0"/>
              <a:t>Annual, questions about health behaviours, scales measuring perceived health</a:t>
            </a:r>
          </a:p>
          <a:p>
            <a:pPr>
              <a:lnSpc>
                <a:spcPct val="80000"/>
              </a:lnSpc>
            </a:pPr>
            <a:r>
              <a:rPr lang="en-CA" altLang="en-US" sz="1800" smtClean="0"/>
              <a:t>Health Measures Survey</a:t>
            </a:r>
          </a:p>
          <a:p>
            <a:pPr lvl="1">
              <a:lnSpc>
                <a:spcPct val="80000"/>
              </a:lnSpc>
            </a:pPr>
            <a:r>
              <a:rPr lang="en-CA" altLang="en-US" sz="1600" smtClean="0"/>
              <a:t>Includes physical measurements and tests done on blood and urine samples</a:t>
            </a:r>
          </a:p>
          <a:p>
            <a:pPr>
              <a:lnSpc>
                <a:spcPct val="80000"/>
              </a:lnSpc>
            </a:pPr>
            <a:r>
              <a:rPr lang="en-CA" altLang="en-US" sz="1800" smtClean="0"/>
              <a:t>Maternity Experiences Survey</a:t>
            </a:r>
          </a:p>
          <a:p>
            <a:pPr lvl="1">
              <a:lnSpc>
                <a:spcPct val="80000"/>
              </a:lnSpc>
            </a:pPr>
            <a:r>
              <a:rPr lang="en-CA" altLang="en-US" sz="1600" smtClean="0"/>
              <a:t>One of many “one-offs”</a:t>
            </a:r>
          </a:p>
          <a:p>
            <a:pPr>
              <a:lnSpc>
                <a:spcPct val="80000"/>
              </a:lnSpc>
            </a:pPr>
            <a:r>
              <a:rPr lang="en-CA" altLang="en-US" sz="1800" smtClean="0"/>
              <a:t>Longitudinal Survey of Immigrants</a:t>
            </a:r>
          </a:p>
          <a:p>
            <a:pPr>
              <a:lnSpc>
                <a:spcPct val="80000"/>
              </a:lnSpc>
            </a:pPr>
            <a:r>
              <a:rPr lang="en-CA" altLang="en-US" sz="1800" smtClean="0"/>
              <a:t>And so on…</a:t>
            </a:r>
            <a:endParaRPr lang="en-US" altLang="en-US" sz="1800" smtClean="0"/>
          </a:p>
        </p:txBody>
      </p:sp>
    </p:spTree>
    <p:extLst>
      <p:ext uri="{BB962C8B-B14F-4D97-AF65-F5344CB8AC3E}">
        <p14:creationId xmlns:p14="http://schemas.microsoft.com/office/powerpoint/2010/main" val="3286872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CA" altLang="en-US" smtClean="0"/>
              <a:t>Going local</a:t>
            </a:r>
            <a:endParaRPr lang="en-US" altLang="en-US" smtClean="0"/>
          </a:p>
        </p:txBody>
      </p:sp>
      <p:sp>
        <p:nvSpPr>
          <p:cNvPr id="17411" name="Rectangle 3"/>
          <p:cNvSpPr>
            <a:spLocks noGrp="1" noChangeArrowheads="1"/>
          </p:cNvSpPr>
          <p:nvPr>
            <p:ph type="body" idx="1"/>
          </p:nvPr>
        </p:nvSpPr>
        <p:spPr>
          <a:xfrm>
            <a:off x="457200" y="1412875"/>
            <a:ext cx="8229600" cy="4713288"/>
          </a:xfrm>
        </p:spPr>
        <p:txBody>
          <a:bodyPr/>
          <a:lstStyle/>
          <a:p>
            <a:pPr>
              <a:lnSpc>
                <a:spcPct val="90000"/>
              </a:lnSpc>
            </a:pPr>
            <a:r>
              <a:rPr lang="en-CA" altLang="en-US" sz="2400" smtClean="0"/>
              <a:t>Need to deal with varying levels of geography – rarely ideal, but sometimes adequate</a:t>
            </a:r>
          </a:p>
          <a:p>
            <a:pPr>
              <a:lnSpc>
                <a:spcPct val="90000"/>
              </a:lnSpc>
            </a:pPr>
            <a:r>
              <a:rPr lang="en-CA" altLang="en-US" sz="2400" smtClean="0"/>
              <a:t>For neighbourhood data, think Census</a:t>
            </a:r>
          </a:p>
          <a:p>
            <a:pPr>
              <a:lnSpc>
                <a:spcPct val="90000"/>
              </a:lnSpc>
            </a:pPr>
            <a:r>
              <a:rPr lang="en-CA" altLang="en-US" sz="2400" smtClean="0"/>
              <a:t>Statistics Canada collects and releases health data by Health Region and by Local Health Integration Unit.</a:t>
            </a:r>
          </a:p>
          <a:p>
            <a:pPr>
              <a:lnSpc>
                <a:spcPct val="90000"/>
              </a:lnSpc>
            </a:pPr>
            <a:r>
              <a:rPr lang="en-CA" altLang="en-US" sz="2400" smtClean="0"/>
              <a:t>The Windsor-Essex County health unit covers only Windsor and Essex county.  The Erie-St. Clair LHIN covers Windsor-Essex, Chatham-Kent, and Lambton.</a:t>
            </a:r>
          </a:p>
          <a:p>
            <a:pPr>
              <a:lnSpc>
                <a:spcPct val="90000"/>
              </a:lnSpc>
            </a:pPr>
            <a:r>
              <a:rPr lang="en-CA" altLang="en-US" sz="2400" smtClean="0"/>
              <a:t>Getting statistics on just the city of Windsor is often difficult if not impossible, so your goal is to find the smallest available area that contains your location you are interested in and has the data you require.</a:t>
            </a:r>
            <a:endParaRPr lang="en-US" altLang="en-US" sz="2400" smtClean="0"/>
          </a:p>
        </p:txBody>
      </p:sp>
    </p:spTree>
    <p:extLst>
      <p:ext uri="{BB962C8B-B14F-4D97-AF65-F5344CB8AC3E}">
        <p14:creationId xmlns:p14="http://schemas.microsoft.com/office/powerpoint/2010/main" val="31427564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812" y="1295400"/>
            <a:ext cx="7766050" cy="492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lstStyle/>
          <a:p>
            <a:r>
              <a:rPr lang="en-US" dirty="0" smtClean="0"/>
              <a:t>Statistics Canada</a:t>
            </a:r>
            <a:endParaRPr lang="en-US" dirty="0"/>
          </a:p>
        </p:txBody>
      </p:sp>
    </p:spTree>
    <p:extLst>
      <p:ext uri="{BB962C8B-B14F-4D97-AF65-F5344CB8AC3E}">
        <p14:creationId xmlns:p14="http://schemas.microsoft.com/office/powerpoint/2010/main" val="4033929697"/>
      </p:ext>
    </p:extLst>
  </p:cSld>
  <p:clrMapOvr>
    <a:masterClrMapping/>
  </p:clrMapOvr>
</p:sld>
</file>

<file path=ppt/theme/theme1.xml><?xml version="1.0" encoding="utf-8"?>
<a:theme xmlns:a="http://schemas.openxmlformats.org/drawingml/2006/main" name="uwindsor">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uwindsor</Template>
  <TotalTime>1037</TotalTime>
  <Words>712</Words>
  <Application>Microsoft Office PowerPoint</Application>
  <PresentationFormat>On-screen Show (4:3)</PresentationFormat>
  <Paragraphs>71</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uwindsor</vt:lpstr>
      <vt:lpstr>Health Stats</vt:lpstr>
      <vt:lpstr>Where does data come from?</vt:lpstr>
      <vt:lpstr>Public vs. private: it’s the money</vt:lpstr>
      <vt:lpstr>Canada</vt:lpstr>
      <vt:lpstr>Statistics Canada</vt:lpstr>
      <vt:lpstr>Statistics Canada’s Data Collection Programs</vt:lpstr>
      <vt:lpstr>A Few Specific Surveys of Particular Interest</vt:lpstr>
      <vt:lpstr>Going local</vt:lpstr>
      <vt:lpstr>Statistics Canada</vt:lpstr>
      <vt:lpstr>PowerPoint Presentation</vt:lpstr>
      <vt:lpstr>PowerPoint Presentation</vt:lpstr>
      <vt:lpstr>Public Health Agency of Canada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Thompson</dc:creator>
  <cp:lastModifiedBy>Kristi Thompson</cp:lastModifiedBy>
  <cp:revision>5</cp:revision>
  <dcterms:created xsi:type="dcterms:W3CDTF">2014-01-23T21:16:26Z</dcterms:created>
  <dcterms:modified xsi:type="dcterms:W3CDTF">2014-01-24T14:33:33Z</dcterms:modified>
</cp:coreProperties>
</file>